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321" r:id="rId2"/>
    <p:sldId id="256" r:id="rId3"/>
    <p:sldId id="293" r:id="rId4"/>
    <p:sldId id="260" r:id="rId5"/>
    <p:sldId id="257" r:id="rId6"/>
    <p:sldId id="319" r:id="rId7"/>
    <p:sldId id="333" r:id="rId8"/>
    <p:sldId id="334" r:id="rId9"/>
    <p:sldId id="335" r:id="rId10"/>
    <p:sldId id="336" r:id="rId11"/>
    <p:sldId id="337" r:id="rId12"/>
    <p:sldId id="338" r:id="rId13"/>
    <p:sldId id="323" r:id="rId14"/>
    <p:sldId id="259" r:id="rId15"/>
    <p:sldId id="314" r:id="rId16"/>
    <p:sldId id="315" r:id="rId17"/>
    <p:sldId id="340" r:id="rId18"/>
    <p:sldId id="282" r:id="rId19"/>
    <p:sldId id="292" r:id="rId20"/>
    <p:sldId id="325" r:id="rId21"/>
    <p:sldId id="294" r:id="rId22"/>
    <p:sldId id="281" r:id="rId23"/>
    <p:sldId id="287" r:id="rId24"/>
    <p:sldId id="264" r:id="rId25"/>
    <p:sldId id="265" r:id="rId26"/>
    <p:sldId id="266" r:id="rId27"/>
    <p:sldId id="288" r:id="rId28"/>
    <p:sldId id="267" r:id="rId29"/>
    <p:sldId id="271" r:id="rId30"/>
    <p:sldId id="269" r:id="rId31"/>
    <p:sldId id="272" r:id="rId32"/>
    <p:sldId id="289" r:id="rId33"/>
    <p:sldId id="285" r:id="rId34"/>
    <p:sldId id="274" r:id="rId35"/>
    <p:sldId id="262" r:id="rId36"/>
    <p:sldId id="322" r:id="rId37"/>
    <p:sldId id="316" r:id="rId38"/>
    <p:sldId id="326" r:id="rId39"/>
    <p:sldId id="332" r:id="rId40"/>
    <p:sldId id="327" r:id="rId41"/>
    <p:sldId id="330" r:id="rId42"/>
    <p:sldId id="328" r:id="rId43"/>
    <p:sldId id="329" r:id="rId44"/>
    <p:sldId id="298" r:id="rId45"/>
    <p:sldId id="297" r:id="rId46"/>
    <p:sldId id="317" r:id="rId47"/>
    <p:sldId id="318" r:id="rId48"/>
    <p:sldId id="296" r:id="rId49"/>
    <p:sldId id="295" r:id="rId50"/>
    <p:sldId id="341" r:id="rId51"/>
    <p:sldId id="299" r:id="rId52"/>
    <p:sldId id="331" r:id="rId53"/>
    <p:sldId id="339" r:id="rId54"/>
  </p:sldIdLst>
  <p:sldSz cx="9144000" cy="6858000" type="screen4x3"/>
  <p:notesSz cx="6858000" cy="9144000"/>
  <p:defaultTextStyle>
    <a:defPPr>
      <a:defRPr lang="fr-FR"/>
    </a:defPPr>
    <a:lvl1pPr algn="ctr" rtl="0" fontAlgn="base">
      <a:spcBef>
        <a:spcPct val="50000"/>
      </a:spcBef>
      <a:spcAft>
        <a:spcPct val="0"/>
      </a:spcAft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66FF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00EE77"/>
    <a:srgbClr val="007A3D"/>
    <a:srgbClr val="29FF94"/>
    <a:srgbClr val="7DFFBE"/>
    <a:srgbClr val="4FFFA7"/>
    <a:srgbClr val="009E4F"/>
    <a:srgbClr val="0066FF"/>
    <a:srgbClr val="FF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1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83BC06A4-B301-4159-A764-463458E32DBF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518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8DD9BE03-D1B7-475C-A3E1-516CC120E7A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3928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CF8DEB70-64CB-4B0B-B43C-32FBECD13C15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7725D075-7789-428C-BDA3-154B186B20AC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21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C7C97D26-184B-45AA-86DC-D4EF772AF31C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22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79FCFC67-589E-489D-AC1F-42FF3541DC80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23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AB4177FD-DE5F-4988-9560-F951EE25E427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24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5D37354C-2FA2-41E0-A5F7-BE3BDFA5609F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25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A37C084D-A4F5-482D-B7FC-FA5D51A084E2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26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CA9E1D4A-EA5B-433D-8D74-4F3502AE93A3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27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D046AC5E-5D0D-4CAE-A0C6-8F05C2550D2C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28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99628855-BB00-4C13-9545-0ACB46F1AE71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29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952398ED-68C3-4AA5-9AB7-3D7ADA581D76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30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E5485D89-010A-4D69-879F-F686B5D5EA90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2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AACD5581-708C-4AA3-B551-B63AA904DF6E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31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AA020AD0-5585-49D1-A73A-41D7748D9C81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32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21C979E6-7952-4AB7-803A-B7BA5DA07E42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33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484488D7-DEC2-4A39-BF59-E23A0FAE0444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34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E9055D90-3874-4F7A-A6A8-7DF901EFF065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35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E1835175-EBF7-482E-A12E-09A42E435D9A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37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389FFCE1-AD85-4B4B-822E-7893E9E1A2F9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44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88413EA5-D132-4246-9E86-7981D38A9A9D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45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5763EFA8-6AF1-40EC-A524-4DCF227E1D01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48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BCD46953-F020-4508-95DD-1B7D82AE6A76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49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20B6C086-9C65-44A8-A24A-B95058D6940D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3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7E5262F2-66E0-495D-BBCC-AEB9B4CC3EEE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51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EA3CE145-65F6-470F-818E-3C3A63040E64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4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6C9A789B-834C-4BE0-B1D9-92748B415BC9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5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79FCFC67-589E-489D-AC1F-42FF3541DC80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6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545EAF8F-CE51-4C10-8A32-C38937970345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14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EC744BB8-CD25-45E7-91E3-543011941430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18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5D636843-2C4E-4297-ABA9-03A75D0BCEE1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19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rect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ctr">
              <a:defRPr sz="4800" b="1">
                <a:solidFill>
                  <a:schemeClr val="tx2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 dirty="0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Modifiez le style des sous-titres du masque</a:t>
            </a:r>
            <a:endParaRPr kumimoji="0" lang="en-US" dirty="0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2D3B68B-4592-4144-AFA2-E014F882CA16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68B26BC-98EF-47F2-9073-542EB4261BA0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3785F85-F1F1-4A80-88D4-D6011AC50CC1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7924800" cy="5257800"/>
          </a:xfrm>
        </p:spPr>
        <p:txBody>
          <a:bodyPr/>
          <a:lstStyle/>
          <a:p>
            <a:r>
              <a:rPr lang="fr-FR" smtClean="0"/>
              <a:t>Cliquez sur l'icône pour ajouter un tableau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941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388620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8620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18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buSzPct val="40000"/>
              <a:defRPr sz="2000">
                <a:latin typeface="Calibri" pitchFamily="34" charset="0"/>
              </a:defRPr>
            </a:lvl1pPr>
            <a:lvl2pPr marL="1704975" indent="-177800">
              <a:lnSpc>
                <a:spcPct val="150000"/>
              </a:lnSpc>
              <a:spcBef>
                <a:spcPts val="300"/>
              </a:spcBef>
              <a:buClr>
                <a:srgbClr val="0000FF"/>
              </a:buClr>
              <a:buSzPct val="50000"/>
              <a:buFont typeface="Arial" pitchFamily="34" charset="0"/>
              <a:buChar char="•"/>
              <a:defRPr kumimoji="0" lang="fr-FR" sz="1800" kern="1200" dirty="0" smtClean="0">
                <a:solidFill>
                  <a:srgbClr val="0000FF"/>
                </a:solidFill>
                <a:latin typeface="Calibri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300"/>
              </a:spcBef>
              <a:buSzPct val="40000"/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defRPr>
                <a:solidFill>
                  <a:schemeClr val="bg2">
                    <a:lumMod val="2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331FBAF-1A5F-41F6-9626-127CFCAA9169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772400" cy="713104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>
              <a:buNone/>
              <a:defRPr sz="2800" b="1" cap="none" baseline="0">
                <a:solidFill>
                  <a:srgbClr val="FF0000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95736" y="2564904"/>
            <a:ext cx="6552728" cy="1454888"/>
          </a:xfrm>
        </p:spPr>
        <p:txBody>
          <a:bodyPr lIns="91440" rIns="91440" anchor="t">
            <a:normAutofit/>
          </a:bodyPr>
          <a:lstStyle>
            <a:lvl1pPr marL="0" indent="0" algn="l">
              <a:buNone/>
              <a:defRPr sz="440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C37092D-7B5D-41DC-9E6D-F6B037624E4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Chevron 6"/>
          <p:cNvSpPr/>
          <p:nvPr/>
        </p:nvSpPr>
        <p:spPr>
          <a:xfrm>
            <a:off x="1534974" y="2852936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1349342" y="2861456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508476B-7079-45B4-A2C0-6EA7928DC6C7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EE4BB93-6C16-44D4-B010-E86611E76B6B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442ECB6-6D27-4066-A90E-915F5C78CB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57C3BC7-1357-495B-BF2D-DCF4C31719DF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FBAC6B8-1335-4532-8224-80FAFF34993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D77E813A-0455-4381-AE9D-C4BF3BC4D114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angle rect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necteur droit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extLst/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700808"/>
            <a:ext cx="8229600" cy="430648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C4BD85D-0CF5-42E4-B03A-B234792390C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latinLnBrk="0" hangingPunct="1">
        <a:spcBef>
          <a:spcPct val="0"/>
        </a:spcBef>
        <a:buNone/>
        <a:defRPr kumimoji="0" lang="en-US" sz="2800" b="0" kern="1200" dirty="0">
          <a:solidFill>
            <a:schemeClr val="bg2">
              <a:lumMod val="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://upload.wikimedia.org/wikipedia/commons/c/c8/Mufflon-03.jpg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://www.alpes-photos.com/gal_bouquetin.htm" TargetMode="Externa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eur droit 31"/>
          <p:cNvCxnSpPr/>
          <p:nvPr/>
        </p:nvCxnSpPr>
        <p:spPr>
          <a:xfrm>
            <a:off x="6507257" y="1201989"/>
            <a:ext cx="7843" cy="1468582"/>
          </a:xfrm>
          <a:prstGeom prst="line">
            <a:avLst/>
          </a:prstGeom>
          <a:solidFill>
            <a:srgbClr val="00CC66"/>
          </a:solidFill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/>
          <p:cNvCxnSpPr/>
          <p:nvPr/>
        </p:nvCxnSpPr>
        <p:spPr>
          <a:xfrm>
            <a:off x="2667000" y="3123054"/>
            <a:ext cx="6477000" cy="0"/>
          </a:xfrm>
          <a:prstGeom prst="line">
            <a:avLst/>
          </a:prstGeom>
          <a:solidFill>
            <a:srgbClr val="00CC66"/>
          </a:solidFill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410200" y="2514600"/>
            <a:ext cx="2209800" cy="12192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 25"/>
          <p:cNvSpPr/>
          <p:nvPr/>
        </p:nvSpPr>
        <p:spPr>
          <a:xfrm>
            <a:off x="762000" y="381001"/>
            <a:ext cx="8368145" cy="6458510"/>
          </a:xfrm>
          <a:custGeom>
            <a:avLst/>
            <a:gdLst>
              <a:gd name="connsiteX0" fmla="*/ 0 w 7924800"/>
              <a:gd name="connsiteY0" fmla="*/ 5237018 h 5237018"/>
              <a:gd name="connsiteX1" fmla="*/ 1995055 w 7924800"/>
              <a:gd name="connsiteY1" fmla="*/ 2078182 h 5237018"/>
              <a:gd name="connsiteX2" fmla="*/ 7924800 w 7924800"/>
              <a:gd name="connsiteY2" fmla="*/ 0 h 523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4800" h="5237018">
                <a:moveTo>
                  <a:pt x="0" y="5237018"/>
                </a:moveTo>
                <a:cubicBezTo>
                  <a:pt x="337127" y="4094018"/>
                  <a:pt x="674255" y="2951018"/>
                  <a:pt x="1995055" y="2078182"/>
                </a:cubicBezTo>
                <a:cubicBezTo>
                  <a:pt x="3315855" y="1205346"/>
                  <a:pt x="5620327" y="602673"/>
                  <a:pt x="7924800" y="0"/>
                </a:cubicBezTo>
              </a:path>
            </a:pathLst>
          </a:custGeom>
          <a:noFill/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13855" y="380999"/>
            <a:ext cx="6479546" cy="272924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03" t="18524"/>
          <a:stretch>
            <a:fillRect/>
          </a:stretch>
        </p:blipFill>
        <p:spPr bwMode="auto">
          <a:xfrm>
            <a:off x="4267200" y="4419600"/>
            <a:ext cx="4343400" cy="200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410200" y="3740727"/>
            <a:ext cx="2438400" cy="4572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Anthony LETORT</a:t>
            </a:r>
          </a:p>
        </p:txBody>
      </p:sp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914400"/>
            <a:ext cx="6400800" cy="147002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fr-FR" dirty="0" smtClean="0"/>
              <a:t>L’élevage ovin </a:t>
            </a:r>
            <a:br>
              <a:rPr lang="fr-FR" dirty="0" smtClean="0"/>
            </a:br>
            <a:r>
              <a:rPr lang="fr-FR" dirty="0" smtClean="0"/>
              <a:t>et l’élevage caprin</a:t>
            </a:r>
          </a:p>
        </p:txBody>
      </p:sp>
      <p:pic>
        <p:nvPicPr>
          <p:cNvPr id="5" name="Picture 5" descr="npo00000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2670571"/>
            <a:ext cx="1833893" cy="8793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" name="Rectangle 5"/>
          <p:cNvSpPr txBox="1">
            <a:spLocks noChangeArrowheads="1"/>
          </p:cNvSpPr>
          <p:nvPr/>
        </p:nvSpPr>
        <p:spPr>
          <a:xfrm>
            <a:off x="1447800" y="5267220"/>
            <a:ext cx="2514600" cy="828780"/>
          </a:xfrm>
          <a:prstGeom prst="rect">
            <a:avLst/>
          </a:prstGeom>
          <a:solidFill>
            <a:schemeClr val="bg1"/>
          </a:solidFill>
        </p:spPr>
        <p:txBody>
          <a:bodyPr vert="horz" lIns="45720" rIns="45720">
            <a:normAutofit fontScale="77500" lnSpcReduction="20000"/>
          </a:bodyPr>
          <a:lstStyle>
            <a:lvl1pPr marL="0" marR="64008" indent="0" algn="ct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2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ISARA 2A</a:t>
            </a:r>
          </a:p>
          <a:p>
            <a:r>
              <a:rPr lang="fr-FR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UE Bases de la zootechnie</a:t>
            </a:r>
          </a:p>
        </p:txBody>
      </p:sp>
    </p:spTree>
    <p:extLst>
      <p:ext uri="{BB962C8B-B14F-4D97-AF65-F5344CB8AC3E}">
        <p14:creationId xmlns:p14="http://schemas.microsoft.com/office/powerpoint/2010/main" val="124417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L’apprentissage du pâturage</a:t>
            </a:r>
          </a:p>
        </p:txBody>
      </p:sp>
      <p:pic>
        <p:nvPicPr>
          <p:cNvPr id="17411" name="Picture 2" descr="D:\Mes documents\COURS\4A nvx notions de zoot\2 - alimentation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113" y="1196975"/>
            <a:ext cx="7312025" cy="453548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4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sevrage</a:t>
            </a:r>
          </a:p>
        </p:txBody>
      </p:sp>
      <p:pic>
        <p:nvPicPr>
          <p:cNvPr id="18435" name="Picture 2" descr="D:\Mes documents\COURS\4A nvx notions de zoot\2 - alimentation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450" y="1052513"/>
            <a:ext cx="6756400" cy="5065712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fr-FR" dirty="0" smtClean="0"/>
              <a:t>L’engraissement en cas de production de viande</a:t>
            </a:r>
            <a:endParaRPr lang="fr-FR" dirty="0"/>
          </a:p>
        </p:txBody>
      </p:sp>
      <p:pic>
        <p:nvPicPr>
          <p:cNvPr id="19459" name="Picture 2" descr="D:\Mes documents\COURS\4A nvx notions de zoot\2 - alimentati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988" y="1268413"/>
            <a:ext cx="7146925" cy="4392612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5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Brebis sans agneau = brebis à l’entretien</a:t>
            </a:r>
            <a:endParaRPr lang="fr-FR" dirty="0"/>
          </a:p>
        </p:txBody>
      </p:sp>
      <p:pic>
        <p:nvPicPr>
          <p:cNvPr id="98306" name="Picture 2" descr="C:\ALetort\Mes documents\BIBLIO\Photos élevage\DSC_001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163782"/>
            <a:ext cx="7023100" cy="4576264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66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Schéma de fonctionnement viande</a:t>
            </a:r>
          </a:p>
        </p:txBody>
      </p:sp>
      <p:sp>
        <p:nvSpPr>
          <p:cNvPr id="13315" name="Text Box 4"/>
          <p:cNvSpPr txBox="1">
            <a:spLocks noChangeArrowheads="1"/>
          </p:cNvSpPr>
          <p:nvPr/>
        </p:nvSpPr>
        <p:spPr bwMode="auto">
          <a:xfrm>
            <a:off x="1981200" y="1398588"/>
            <a:ext cx="3505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b="1"/>
              <a:t>400 brebis</a:t>
            </a:r>
          </a:p>
        </p:txBody>
      </p:sp>
      <p:sp>
        <p:nvSpPr>
          <p:cNvPr id="13316" name="Line 5"/>
          <p:cNvSpPr>
            <a:spLocks noChangeShapeType="1"/>
          </p:cNvSpPr>
          <p:nvPr/>
        </p:nvSpPr>
        <p:spPr bwMode="auto">
          <a:xfrm>
            <a:off x="4343400" y="1676400"/>
            <a:ext cx="609600" cy="6858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2743200" y="2438400"/>
            <a:ext cx="46482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360 mises bas</a:t>
            </a:r>
          </a:p>
          <a:p>
            <a:pPr eaLnBrk="1" hangingPunct="1"/>
            <a:r>
              <a:rPr lang="fr-FR"/>
              <a:t>180 mâles </a:t>
            </a:r>
          </a:p>
          <a:p>
            <a:pPr eaLnBrk="1" hangingPunct="1"/>
            <a:r>
              <a:rPr lang="fr-FR"/>
              <a:t>180 femelles</a:t>
            </a:r>
          </a:p>
          <a:p>
            <a:pPr eaLnBrk="1" hangingPunct="1"/>
            <a:endParaRPr lang="fr-FR"/>
          </a:p>
          <a:p>
            <a:pPr eaLnBrk="1" hangingPunct="1"/>
            <a:endParaRPr lang="fr-FR"/>
          </a:p>
        </p:txBody>
      </p:sp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5791200" y="2438400"/>
            <a:ext cx="1828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FF0000"/>
                </a:solidFill>
              </a:rPr>
              <a:t>Fertilité = 360/400</a:t>
            </a:r>
          </a:p>
        </p:txBody>
      </p:sp>
      <p:sp>
        <p:nvSpPr>
          <p:cNvPr id="13319" name="Line 8"/>
          <p:cNvSpPr>
            <a:spLocks noChangeShapeType="1"/>
          </p:cNvSpPr>
          <p:nvPr/>
        </p:nvSpPr>
        <p:spPr bwMode="auto">
          <a:xfrm>
            <a:off x="5105400" y="3733800"/>
            <a:ext cx="0" cy="9906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320" name="Line 9"/>
          <p:cNvSpPr>
            <a:spLocks noChangeShapeType="1"/>
          </p:cNvSpPr>
          <p:nvPr/>
        </p:nvSpPr>
        <p:spPr bwMode="auto">
          <a:xfrm>
            <a:off x="5105400" y="3733800"/>
            <a:ext cx="1295400" cy="4572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321" name="Text Box 10"/>
          <p:cNvSpPr txBox="1">
            <a:spLocks noChangeArrowheads="1"/>
          </p:cNvSpPr>
          <p:nvPr/>
        </p:nvSpPr>
        <p:spPr bwMode="auto">
          <a:xfrm>
            <a:off x="4191000" y="4800600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300 agneaux sevrés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5943600" y="4114800"/>
            <a:ext cx="2590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60 morts</a:t>
            </a:r>
          </a:p>
        </p:txBody>
      </p:sp>
      <p:sp>
        <p:nvSpPr>
          <p:cNvPr id="13323" name="Line 12"/>
          <p:cNvSpPr>
            <a:spLocks noChangeShapeType="1"/>
          </p:cNvSpPr>
          <p:nvPr/>
        </p:nvSpPr>
        <p:spPr bwMode="auto">
          <a:xfrm>
            <a:off x="4495800" y="1600200"/>
            <a:ext cx="12192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5486400" y="1295400"/>
            <a:ext cx="1676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20 mortes</a:t>
            </a:r>
          </a:p>
          <a:p>
            <a:pPr eaLnBrk="1" hangingPunct="1"/>
            <a:r>
              <a:rPr lang="fr-FR"/>
              <a:t>10 réformées </a:t>
            </a:r>
          </a:p>
        </p:txBody>
      </p:sp>
      <p:sp>
        <p:nvSpPr>
          <p:cNvPr id="13325" name="Text Box 14"/>
          <p:cNvSpPr txBox="1">
            <a:spLocks noChangeArrowheads="1"/>
          </p:cNvSpPr>
          <p:nvPr/>
        </p:nvSpPr>
        <p:spPr bwMode="auto">
          <a:xfrm>
            <a:off x="7010400" y="1676400"/>
            <a:ext cx="1828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FF0000"/>
                </a:solidFill>
              </a:rPr>
              <a:t>Taux de réforme = 10/400</a:t>
            </a:r>
          </a:p>
        </p:txBody>
      </p:sp>
      <p:sp>
        <p:nvSpPr>
          <p:cNvPr id="13326" name="Text Box 15"/>
          <p:cNvSpPr txBox="1">
            <a:spLocks noChangeArrowheads="1"/>
          </p:cNvSpPr>
          <p:nvPr/>
        </p:nvSpPr>
        <p:spPr bwMode="auto">
          <a:xfrm>
            <a:off x="6934200" y="990600"/>
            <a:ext cx="1828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FF0000"/>
                </a:solidFill>
              </a:rPr>
              <a:t>Taux de mortalité adulte = 20/400</a:t>
            </a:r>
          </a:p>
        </p:txBody>
      </p:sp>
      <p:sp>
        <p:nvSpPr>
          <p:cNvPr id="13327" name="Text Box 16"/>
          <p:cNvSpPr txBox="1">
            <a:spLocks noChangeArrowheads="1"/>
          </p:cNvSpPr>
          <p:nvPr/>
        </p:nvSpPr>
        <p:spPr bwMode="auto">
          <a:xfrm>
            <a:off x="6858000" y="4495800"/>
            <a:ext cx="2133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FF0000"/>
                </a:solidFill>
              </a:rPr>
              <a:t>Taux de mortalité agneaux = 60/360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5486400" y="5257800"/>
            <a:ext cx="1447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FF0000"/>
                </a:solidFill>
              </a:rPr>
              <a:t>Productivité numérique = 300/400</a:t>
            </a:r>
          </a:p>
        </p:txBody>
      </p:sp>
      <p:sp>
        <p:nvSpPr>
          <p:cNvPr id="13329" name="Line 18"/>
          <p:cNvSpPr>
            <a:spLocks noChangeShapeType="1"/>
          </p:cNvSpPr>
          <p:nvPr/>
        </p:nvSpPr>
        <p:spPr bwMode="auto">
          <a:xfrm flipH="1">
            <a:off x="3276600" y="4953000"/>
            <a:ext cx="9144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330" name="Text Box 19"/>
          <p:cNvSpPr txBox="1">
            <a:spLocks noChangeArrowheads="1"/>
          </p:cNvSpPr>
          <p:nvPr/>
        </p:nvSpPr>
        <p:spPr bwMode="auto">
          <a:xfrm>
            <a:off x="914400" y="4724400"/>
            <a:ext cx="2590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30 agnelles gardées</a:t>
            </a:r>
          </a:p>
        </p:txBody>
      </p:sp>
      <p:sp>
        <p:nvSpPr>
          <p:cNvPr id="13331" name="Line 20"/>
          <p:cNvSpPr>
            <a:spLocks noChangeShapeType="1"/>
          </p:cNvSpPr>
          <p:nvPr/>
        </p:nvSpPr>
        <p:spPr bwMode="auto">
          <a:xfrm flipH="1">
            <a:off x="3276600" y="4953000"/>
            <a:ext cx="914400" cy="7620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332" name="Text Box 21"/>
          <p:cNvSpPr txBox="1">
            <a:spLocks noChangeArrowheads="1"/>
          </p:cNvSpPr>
          <p:nvPr/>
        </p:nvSpPr>
        <p:spPr bwMode="auto">
          <a:xfrm>
            <a:off x="990600" y="54864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270 agneaux vendus</a:t>
            </a:r>
          </a:p>
        </p:txBody>
      </p:sp>
      <p:sp>
        <p:nvSpPr>
          <p:cNvPr id="13333" name="Line 22"/>
          <p:cNvSpPr>
            <a:spLocks noChangeShapeType="1"/>
          </p:cNvSpPr>
          <p:nvPr/>
        </p:nvSpPr>
        <p:spPr bwMode="auto">
          <a:xfrm flipV="1">
            <a:off x="2667000" y="1752600"/>
            <a:ext cx="609600" cy="28956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334" name="Text Box 23"/>
          <p:cNvSpPr txBox="1">
            <a:spLocks noChangeArrowheads="1"/>
          </p:cNvSpPr>
          <p:nvPr/>
        </p:nvSpPr>
        <p:spPr bwMode="auto">
          <a:xfrm>
            <a:off x="381000" y="2362200"/>
            <a:ext cx="20574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FF0000"/>
                </a:solidFill>
              </a:rPr>
              <a:t>Taux de renouvellement = 30/400</a:t>
            </a:r>
          </a:p>
          <a:p>
            <a:pPr eaLnBrk="1" hangingPunct="1"/>
            <a:r>
              <a:rPr lang="fr-FR">
                <a:solidFill>
                  <a:srgbClr val="FF0000"/>
                </a:solidFill>
              </a:rPr>
              <a:t>Age de mise à la reproduction : 9 mois</a:t>
            </a:r>
          </a:p>
        </p:txBody>
      </p:sp>
      <p:sp>
        <p:nvSpPr>
          <p:cNvPr id="13335" name="Text Box 24"/>
          <p:cNvSpPr txBox="1">
            <a:spLocks noChangeArrowheads="1"/>
          </p:cNvSpPr>
          <p:nvPr/>
        </p:nvSpPr>
        <p:spPr bwMode="auto">
          <a:xfrm>
            <a:off x="762000" y="5780088"/>
            <a:ext cx="3200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FF0000"/>
                </a:solidFill>
              </a:rPr>
              <a:t>38 kg poids vif </a:t>
            </a:r>
          </a:p>
          <a:p>
            <a:pPr eaLnBrk="1" hangingPunct="1"/>
            <a:r>
              <a:rPr lang="fr-FR">
                <a:solidFill>
                  <a:srgbClr val="FF0000"/>
                </a:solidFill>
              </a:rPr>
              <a:t>17,2 kg de carcasse</a:t>
            </a:r>
          </a:p>
          <a:p>
            <a:pPr eaLnBrk="1" hangingPunct="1"/>
            <a:r>
              <a:rPr lang="fr-FR">
                <a:solidFill>
                  <a:srgbClr val="FF0000"/>
                </a:solidFill>
              </a:rPr>
              <a:t>Qualité U-R-0 : 12 %, 72 %, 16 %</a:t>
            </a:r>
          </a:p>
        </p:txBody>
      </p:sp>
      <p:sp>
        <p:nvSpPr>
          <p:cNvPr id="13336" name="Line 25"/>
          <p:cNvSpPr>
            <a:spLocks noChangeShapeType="1"/>
          </p:cNvSpPr>
          <p:nvPr/>
        </p:nvSpPr>
        <p:spPr bwMode="auto">
          <a:xfrm flipV="1">
            <a:off x="4267200" y="838200"/>
            <a:ext cx="685800" cy="6096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3337" name="Text Box 26"/>
          <p:cNvSpPr txBox="1">
            <a:spLocks noChangeArrowheads="1"/>
          </p:cNvSpPr>
          <p:nvPr/>
        </p:nvSpPr>
        <p:spPr bwMode="auto">
          <a:xfrm>
            <a:off x="5029200" y="685800"/>
            <a:ext cx="1219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Laine 0 €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smtClean="0"/>
              <a:t>Croissance pondérale</a:t>
            </a:r>
          </a:p>
        </p:txBody>
      </p:sp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0" y="908050"/>
            <a:ext cx="9144000" cy="585788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b="1">
                <a:solidFill>
                  <a:srgbClr val="FF0000"/>
                </a:solidFill>
              </a:rPr>
              <a:t>CROISSANCE</a:t>
            </a:r>
            <a:r>
              <a:rPr lang="fr-FR">
                <a:solidFill>
                  <a:srgbClr val="FF0000"/>
                </a:solidFill>
              </a:rPr>
              <a:t>  :  augmentation quotidienne de la masse corporelle correspondant à un anabolisme supérieur au catabolisme</a:t>
            </a:r>
          </a:p>
        </p:txBody>
      </p:sp>
      <p:pic>
        <p:nvPicPr>
          <p:cNvPr id="2048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1700213"/>
            <a:ext cx="5473700" cy="501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10"/>
          <p:cNvSpPr txBox="1">
            <a:spLocks noChangeArrowheads="1"/>
          </p:cNvSpPr>
          <p:nvPr/>
        </p:nvSpPr>
        <p:spPr bwMode="auto">
          <a:xfrm>
            <a:off x="1979613" y="4652963"/>
            <a:ext cx="1008062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FR" b="1">
                <a:solidFill>
                  <a:srgbClr val="FF33CC"/>
                </a:solidFill>
              </a:rPr>
              <a:t>GMQ</a:t>
            </a:r>
          </a:p>
        </p:txBody>
      </p:sp>
      <p:sp>
        <p:nvSpPr>
          <p:cNvPr id="20486" name="Text Box 11"/>
          <p:cNvSpPr txBox="1">
            <a:spLocks noChangeArrowheads="1"/>
          </p:cNvSpPr>
          <p:nvPr/>
        </p:nvSpPr>
        <p:spPr bwMode="auto">
          <a:xfrm>
            <a:off x="5940425" y="2565400"/>
            <a:ext cx="230346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00CC"/>
                </a:solidFill>
              </a:rPr>
              <a:t>Puberté observée à 2/3 du poids adulte</a:t>
            </a:r>
          </a:p>
        </p:txBody>
      </p:sp>
      <p:sp>
        <p:nvSpPr>
          <p:cNvPr id="20487" name="Line 13"/>
          <p:cNvSpPr>
            <a:spLocks noChangeShapeType="1"/>
          </p:cNvSpPr>
          <p:nvPr/>
        </p:nvSpPr>
        <p:spPr bwMode="auto">
          <a:xfrm flipH="1">
            <a:off x="2484438" y="3070225"/>
            <a:ext cx="3455987" cy="8636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0488" name="ZoneTexte 7"/>
          <p:cNvSpPr txBox="1">
            <a:spLocks noChangeArrowheads="1"/>
          </p:cNvSpPr>
          <p:nvPr/>
        </p:nvSpPr>
        <p:spPr bwMode="auto">
          <a:xfrm>
            <a:off x="2555875" y="3938588"/>
            <a:ext cx="2808288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smtClean="0"/>
              <a:t>Le développement</a:t>
            </a:r>
          </a:p>
        </p:txBody>
      </p:sp>
      <p:sp>
        <p:nvSpPr>
          <p:cNvPr id="21507" name="Text Box 7"/>
          <p:cNvSpPr txBox="1">
            <a:spLocks noChangeArrowheads="1"/>
          </p:cNvSpPr>
          <p:nvPr/>
        </p:nvSpPr>
        <p:spPr bwMode="auto">
          <a:xfrm>
            <a:off x="0" y="908050"/>
            <a:ext cx="9144000" cy="307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 b="1">
                <a:solidFill>
                  <a:srgbClr val="FF0000"/>
                </a:solidFill>
              </a:rPr>
              <a:t>DEVELOPPEMENT</a:t>
            </a:r>
            <a:r>
              <a:rPr lang="fr-FR" sz="1400">
                <a:solidFill>
                  <a:srgbClr val="FF0000"/>
                </a:solidFill>
              </a:rPr>
              <a:t>   :  croissance relative des différents tissus</a:t>
            </a:r>
          </a:p>
        </p:txBody>
      </p:sp>
      <p:pic>
        <p:nvPicPr>
          <p:cNvPr id="21508" name="Picture 8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02" t="3148" r="5643" b="1573"/>
          <a:stretch>
            <a:fillRect/>
          </a:stretch>
        </p:blipFill>
        <p:spPr bwMode="auto">
          <a:xfrm>
            <a:off x="611188" y="1412875"/>
            <a:ext cx="7572375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9"/>
          <p:cNvSpPr>
            <a:spLocks noChangeArrowheads="1"/>
          </p:cNvSpPr>
          <p:nvPr/>
        </p:nvSpPr>
        <p:spPr bwMode="auto">
          <a:xfrm>
            <a:off x="3132138" y="4221163"/>
            <a:ext cx="1439862" cy="143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911975" y="6257925"/>
            <a:ext cx="2232025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Précocité ?</a:t>
            </a:r>
          </a:p>
          <a:p>
            <a:pPr>
              <a:defRPr/>
            </a:pPr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Impact de carences ?</a:t>
            </a:r>
          </a:p>
          <a:p>
            <a:pPr>
              <a:defRPr/>
            </a:pPr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Graissage de la mamelle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C:\ALetort\Mes documents\BIBLIO\Photos élevage\allaitement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t="23772" r="39194" b="27781"/>
          <a:stretch/>
        </p:blipFill>
        <p:spPr bwMode="auto">
          <a:xfrm>
            <a:off x="381000" y="228600"/>
            <a:ext cx="2860964" cy="254502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7" name="Picture 3" descr="C:\ALetort\Mes documents\BIBLIO\Photos élevage\agneau_présalé_Mt-st-miche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5" t="38210" r="22295"/>
          <a:stretch/>
        </p:blipFill>
        <p:spPr bwMode="auto">
          <a:xfrm>
            <a:off x="4433454" y="3635833"/>
            <a:ext cx="3654994" cy="2849772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Mes documents\COURS\4A nvx notions de zoot\2 - alimentation\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11" t="29019" r="37094" b="8666"/>
          <a:stretch/>
        </p:blipFill>
        <p:spPr bwMode="auto">
          <a:xfrm>
            <a:off x="5008417" y="211256"/>
            <a:ext cx="2518921" cy="256930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9" name="Picture 5" descr="C:\ALetort\Mes documents\BIBLIO\Photos élevage\U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30" y="3519054"/>
            <a:ext cx="2044904" cy="2966551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>
            <a:stCxn id="108546" idx="3"/>
            <a:endCxn id="8" idx="1"/>
          </p:cNvCxnSpPr>
          <p:nvPr/>
        </p:nvCxnSpPr>
        <p:spPr>
          <a:xfrm flipV="1">
            <a:off x="3241964" y="1495906"/>
            <a:ext cx="1766453" cy="520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8" idx="2"/>
            <a:endCxn id="108547" idx="0"/>
          </p:cNvCxnSpPr>
          <p:nvPr/>
        </p:nvCxnSpPr>
        <p:spPr>
          <a:xfrm flipH="1">
            <a:off x="6260951" y="2780556"/>
            <a:ext cx="6927" cy="85527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108547" idx="1"/>
            <a:endCxn id="108549" idx="3"/>
          </p:cNvCxnSpPr>
          <p:nvPr/>
        </p:nvCxnSpPr>
        <p:spPr>
          <a:xfrm flipH="1" flipV="1">
            <a:off x="2833934" y="5002330"/>
            <a:ext cx="1599520" cy="5838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45" name="ZoneTexte 108544"/>
          <p:cNvSpPr txBox="1"/>
          <p:nvPr/>
        </p:nvSpPr>
        <p:spPr>
          <a:xfrm>
            <a:off x="1097973" y="278055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  <a:cs typeface="Calibri" pitchFamily="34" charset="0"/>
              </a:rPr>
              <a:t>2 semaines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7527338" y="133183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  <a:cs typeface="Calibri" pitchFamily="34" charset="0"/>
              </a:rPr>
              <a:t>6 semaines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5582078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cs typeface="Calibri" pitchFamily="34" charset="0"/>
              </a:rPr>
              <a:t>3 mois</a:t>
            </a:r>
            <a:endParaRPr lang="fr-FR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237198" y="6548833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cs typeface="Calibri" pitchFamily="34" charset="0"/>
              </a:rPr>
              <a:t>4 mois</a:t>
            </a:r>
            <a:endParaRPr lang="fr-FR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53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mtClean="0"/>
              <a:t>Lutte (saillie par le bélier) :</a:t>
            </a:r>
          </a:p>
          <a:p>
            <a:pPr lvl="1" eaLnBrk="1" hangingPunct="1">
              <a:lnSpc>
                <a:spcPct val="90000"/>
              </a:lnSpc>
            </a:pPr>
            <a:r>
              <a:rPr lang="fr-FR" smtClean="0"/>
              <a:t>Un bélier saillit 30 à 50 brebis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mtClean="0"/>
              <a:t>Saillie au pâturage ou en bâtiment</a:t>
            </a:r>
          </a:p>
          <a:p>
            <a:pPr lvl="1" eaLnBrk="1" hangingPunct="1">
              <a:lnSpc>
                <a:spcPct val="90000"/>
              </a:lnSpc>
            </a:pPr>
            <a:r>
              <a:rPr lang="fr-FR" smtClean="0"/>
              <a:t>Très bonne efficacité</a:t>
            </a:r>
          </a:p>
          <a:p>
            <a:pPr eaLnBrk="1" hangingPunct="1">
              <a:lnSpc>
                <a:spcPct val="90000"/>
              </a:lnSpc>
            </a:pPr>
            <a:endParaRPr lang="fr-FR" smtClean="0"/>
          </a:p>
          <a:p>
            <a:pPr eaLnBrk="1" hangingPunct="1">
              <a:lnSpc>
                <a:spcPct val="90000"/>
              </a:lnSpc>
            </a:pPr>
            <a:endParaRPr lang="fr-FR" smtClean="0"/>
          </a:p>
          <a:p>
            <a:pPr eaLnBrk="1" hangingPunct="1">
              <a:lnSpc>
                <a:spcPct val="90000"/>
              </a:lnSpc>
            </a:pPr>
            <a:r>
              <a:rPr lang="fr-FR" smtClean="0"/>
              <a:t>IA (Insémination Artificielle):</a:t>
            </a:r>
          </a:p>
          <a:p>
            <a:pPr lvl="1" eaLnBrk="1" hangingPunct="1">
              <a:lnSpc>
                <a:spcPct val="90000"/>
              </a:lnSpc>
            </a:pPr>
            <a:r>
              <a:rPr lang="fr-FR" smtClean="0"/>
              <a:t>Transfert d’une semence dans l’utérus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mtClean="0"/>
              <a:t>Efficacité moyenne (70%)</a:t>
            </a:r>
          </a:p>
          <a:p>
            <a:pPr lvl="1" eaLnBrk="1" hangingPunct="1">
              <a:lnSpc>
                <a:spcPct val="90000"/>
              </a:lnSpc>
            </a:pPr>
            <a:r>
              <a:rPr lang="fr-FR" smtClean="0"/>
              <a:t>Recommandée pour amélioration génétique</a:t>
            </a:r>
          </a:p>
          <a:p>
            <a:pPr lvl="1" eaLnBrk="1" hangingPunct="1">
              <a:lnSpc>
                <a:spcPct val="90000"/>
              </a:lnSpc>
            </a:pPr>
            <a:endParaRPr lang="fr-FR" smtClean="0"/>
          </a:p>
          <a:p>
            <a:pPr eaLnBrk="1" hangingPunct="1">
              <a:lnSpc>
                <a:spcPct val="90000"/>
              </a:lnSpc>
            </a:pPr>
            <a:r>
              <a:rPr lang="fr-FR" smtClean="0"/>
              <a:t>Le désaisonnement des races saisonnées (races bouchères)</a:t>
            </a:r>
          </a:p>
          <a:p>
            <a:pPr lvl="1" eaLnBrk="1" hangingPunct="1">
              <a:lnSpc>
                <a:spcPct val="90000"/>
              </a:lnSpc>
            </a:pPr>
            <a:r>
              <a:rPr lang="fr-FR" smtClean="0"/>
              <a:t>Éponges + injection + IA</a:t>
            </a:r>
          </a:p>
          <a:p>
            <a:pPr lvl="1" eaLnBrk="1" hangingPunct="1">
              <a:lnSpc>
                <a:spcPct val="90000"/>
              </a:lnSpc>
            </a:pPr>
            <a:endParaRPr lang="fr-FR" smtClean="0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Lutte ou IA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 descr="p08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228600"/>
            <a:ext cx="5410200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8"/>
          <p:cNvSpPr>
            <a:spLocks noGrp="1" noChangeArrowheads="1"/>
          </p:cNvSpPr>
          <p:nvPr>
            <p:ph idx="1"/>
          </p:nvPr>
        </p:nvSpPr>
        <p:spPr>
          <a:xfrm>
            <a:off x="457200" y="4267200"/>
            <a:ext cx="8229600" cy="2286000"/>
          </a:xfrm>
        </p:spPr>
        <p:txBody>
          <a:bodyPr/>
          <a:lstStyle/>
          <a:p>
            <a:pPr eaLnBrk="1" hangingPunct="1"/>
            <a:r>
              <a:rPr lang="fr-FR" smtClean="0"/>
              <a:t>Minimum 80% de fourrages</a:t>
            </a:r>
          </a:p>
          <a:p>
            <a:pPr lvl="1" eaLnBrk="1" hangingPunct="1"/>
            <a:r>
              <a:rPr lang="fr-FR" smtClean="0"/>
              <a:t>Herbe, foin de prairies, foin de luzerne, ensilage, </a:t>
            </a:r>
          </a:p>
          <a:p>
            <a:pPr lvl="1" eaLnBrk="1" hangingPunct="1"/>
            <a:r>
              <a:rPr lang="fr-FR" smtClean="0"/>
              <a:t>Feuilles des arbustes</a:t>
            </a:r>
          </a:p>
          <a:p>
            <a:pPr eaLnBrk="1" hangingPunct="1"/>
            <a:r>
              <a:rPr lang="fr-FR" smtClean="0"/>
              <a:t>Maximum 20% de concentré</a:t>
            </a:r>
          </a:p>
          <a:p>
            <a:pPr lvl="1" eaLnBrk="1" hangingPunct="1"/>
            <a:r>
              <a:rPr lang="fr-FR" smtClean="0"/>
              <a:t>Orge, pois, tourteaux de soja, aliment du commerce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Genre ovis: </a:t>
            </a:r>
          </a:p>
          <a:p>
            <a:pPr lvl="1" eaLnBrk="1" hangingPunct="1"/>
            <a:r>
              <a:rPr lang="fr-FR" smtClean="0"/>
              <a:t>Mouflon</a:t>
            </a:r>
          </a:p>
          <a:p>
            <a:pPr lvl="1" eaLnBrk="1" hangingPunct="1"/>
            <a:r>
              <a:rPr lang="fr-FR" smtClean="0"/>
              <a:t>Mouton </a:t>
            </a:r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endParaRPr lang="fr-FR" smtClean="0"/>
          </a:p>
          <a:p>
            <a:pPr eaLnBrk="1" hangingPunct="1"/>
            <a:r>
              <a:rPr lang="fr-FR" smtClean="0"/>
              <a:t>Genre capra :</a:t>
            </a:r>
          </a:p>
          <a:p>
            <a:pPr lvl="1" eaLnBrk="1" hangingPunct="1"/>
            <a:r>
              <a:rPr lang="fr-FR" smtClean="0"/>
              <a:t>Bouquetin des Alpes</a:t>
            </a:r>
          </a:p>
          <a:p>
            <a:pPr lvl="1" eaLnBrk="1" hangingPunct="1"/>
            <a:r>
              <a:rPr lang="fr-FR" smtClean="0"/>
              <a:t>Chèvre sauvage du Moyen orient</a:t>
            </a:r>
          </a:p>
          <a:p>
            <a:pPr lvl="1" eaLnBrk="1" hangingPunct="1"/>
            <a:endParaRPr lang="fr-FR" smtClean="0"/>
          </a:p>
          <a:p>
            <a:pPr lvl="1" eaLnBrk="1" hangingPunct="1"/>
            <a:endParaRPr lang="fr-FR" smtClean="0"/>
          </a:p>
        </p:txBody>
      </p:sp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Les espèces ovines et caprines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C:\ALetort\Mes documents\BIBLIO\Photos élevage\aire paillée de haut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157" y="1407804"/>
            <a:ext cx="2874452" cy="4338493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1" name="Picture 3" descr="C:\ALetort\Mes documents\BIBLIO\Photos élevage\petit mati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927" y="741218"/>
            <a:ext cx="3084946" cy="2154381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/>
          <p:cNvCxnSpPr>
            <a:stCxn id="99330" idx="0"/>
          </p:cNvCxnSpPr>
          <p:nvPr/>
        </p:nvCxnSpPr>
        <p:spPr>
          <a:xfrm flipV="1">
            <a:off x="1950383" y="304800"/>
            <a:ext cx="0" cy="110300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1950383" y="304800"/>
            <a:ext cx="429801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endCxn id="99331" idx="0"/>
          </p:cNvCxnSpPr>
          <p:nvPr/>
        </p:nvCxnSpPr>
        <p:spPr>
          <a:xfrm>
            <a:off x="6248400" y="304800"/>
            <a:ext cx="0" cy="43641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400800" y="2895599"/>
            <a:ext cx="1670407" cy="59587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332" name="Picture 4" descr="C:\ALetort\Mes documents\BIBLIO\Photos élevage\troupeau_présalé2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94692" y="3498398"/>
            <a:ext cx="1953029" cy="190499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20"/>
          <p:cNvCxnSpPr/>
          <p:nvPr/>
        </p:nvCxnSpPr>
        <p:spPr>
          <a:xfrm>
            <a:off x="1950383" y="6629400"/>
            <a:ext cx="445041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99330" idx="2"/>
          </p:cNvCxnSpPr>
          <p:nvPr/>
        </p:nvCxnSpPr>
        <p:spPr>
          <a:xfrm flipV="1">
            <a:off x="1950383" y="5746297"/>
            <a:ext cx="0" cy="88310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99332" idx="2"/>
          </p:cNvCxnSpPr>
          <p:nvPr/>
        </p:nvCxnSpPr>
        <p:spPr>
          <a:xfrm flipH="1">
            <a:off x="6400800" y="5403397"/>
            <a:ext cx="1670407" cy="122600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333" name="Picture 5" descr="C:\ALetort\Mes documents\BIBLIO\MILIEU NATUREL\Photos perso pastoralisme\brebis sur caiiloux (Vercors sud).jpe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13908" y="3312489"/>
            <a:ext cx="2334492" cy="27039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/>
          <p:cNvCxnSpPr>
            <a:endCxn id="99333" idx="0"/>
          </p:cNvCxnSpPr>
          <p:nvPr/>
        </p:nvCxnSpPr>
        <p:spPr>
          <a:xfrm flipH="1">
            <a:off x="5081154" y="2895599"/>
            <a:ext cx="1319646" cy="41689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99333" idx="2"/>
          </p:cNvCxnSpPr>
          <p:nvPr/>
        </p:nvCxnSpPr>
        <p:spPr>
          <a:xfrm>
            <a:off x="5081154" y="6016398"/>
            <a:ext cx="1319646" cy="61300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67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La grande diversité génétique</a:t>
            </a: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457200" y="762000"/>
            <a:ext cx="2667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64 races reconnues</a:t>
            </a:r>
          </a:p>
        </p:txBody>
      </p:sp>
      <p:pic>
        <p:nvPicPr>
          <p:cNvPr id="35844" name="Picture 6" descr="bandeau-grivett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4953000" cy="1725613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8" descr="0f7d0dd4e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0" y="1295400"/>
            <a:ext cx="3005138" cy="200183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10" descr="prea1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3705225" cy="247015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Picture 12" descr="Charollais%20ET%20web%20o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4343400" cy="2030413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Une carte inégale</a:t>
            </a: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914400"/>
            <a:ext cx="485298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I.2 – Le système herbager</a:t>
            </a:r>
          </a:p>
        </p:txBody>
      </p:sp>
      <p:sp>
        <p:nvSpPr>
          <p:cNvPr id="2560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Agnelage de printemps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04800" y="1668463"/>
          <a:ext cx="8001000" cy="384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9" name="Graphique" r:id="rId4" imgW="4695825" imgH="2257425" progId="Excel.Chart.8">
                  <p:embed/>
                </p:oleObj>
              </mc:Choice>
              <mc:Fallback>
                <p:oleObj name="Graphique" r:id="rId4" imgW="4695825" imgH="2257425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68463"/>
                        <a:ext cx="8001000" cy="384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>
                <a:solidFill>
                  <a:schemeClr val="tx1"/>
                </a:solidFill>
              </a:rPr>
              <a:t>Besoins d’une brebis allaitante en système saisonné</a:t>
            </a: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990600" y="40386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4595813" y="4038600"/>
            <a:ext cx="3481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33400" y="2895600"/>
            <a:ext cx="4076700" cy="1219200"/>
            <a:chOff x="336" y="1824"/>
            <a:chExt cx="2568" cy="768"/>
          </a:xfrm>
        </p:grpSpPr>
        <p:sp>
          <p:nvSpPr>
            <p:cNvPr id="26651" name="Line 7"/>
            <p:cNvSpPr>
              <a:spLocks noChangeShapeType="1"/>
            </p:cNvSpPr>
            <p:nvPr/>
          </p:nvSpPr>
          <p:spPr bwMode="auto">
            <a:xfrm>
              <a:off x="336" y="25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52" name="Line 8"/>
            <p:cNvSpPr>
              <a:spLocks noChangeShapeType="1"/>
            </p:cNvSpPr>
            <p:nvPr/>
          </p:nvSpPr>
          <p:spPr bwMode="auto">
            <a:xfrm flipV="1">
              <a:off x="1296" y="2496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53" name="Line 9"/>
            <p:cNvSpPr>
              <a:spLocks noChangeShapeType="1"/>
            </p:cNvSpPr>
            <p:nvPr/>
          </p:nvSpPr>
          <p:spPr bwMode="auto">
            <a:xfrm flipH="1">
              <a:off x="1584" y="225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54" name="Line 10"/>
            <p:cNvSpPr>
              <a:spLocks noChangeShapeType="1"/>
            </p:cNvSpPr>
            <p:nvPr/>
          </p:nvSpPr>
          <p:spPr bwMode="auto">
            <a:xfrm flipH="1">
              <a:off x="1440" y="240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55" name="Line 11"/>
            <p:cNvSpPr>
              <a:spLocks noChangeShapeType="1"/>
            </p:cNvSpPr>
            <p:nvPr/>
          </p:nvSpPr>
          <p:spPr bwMode="auto">
            <a:xfrm flipH="1">
              <a:off x="1728" y="1824"/>
              <a:ext cx="2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56" name="Line 12"/>
            <p:cNvSpPr>
              <a:spLocks noChangeShapeType="1"/>
            </p:cNvSpPr>
            <p:nvPr/>
          </p:nvSpPr>
          <p:spPr bwMode="auto">
            <a:xfrm>
              <a:off x="1944" y="182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57" name="Line 13"/>
            <p:cNvSpPr>
              <a:spLocks noChangeShapeType="1"/>
            </p:cNvSpPr>
            <p:nvPr/>
          </p:nvSpPr>
          <p:spPr bwMode="auto">
            <a:xfrm>
              <a:off x="2136" y="1968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58" name="Line 14"/>
            <p:cNvSpPr>
              <a:spLocks noChangeShapeType="1"/>
            </p:cNvSpPr>
            <p:nvPr/>
          </p:nvSpPr>
          <p:spPr bwMode="auto">
            <a:xfrm>
              <a:off x="2328" y="211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59" name="Line 15"/>
            <p:cNvSpPr>
              <a:spLocks noChangeShapeType="1"/>
            </p:cNvSpPr>
            <p:nvPr/>
          </p:nvSpPr>
          <p:spPr bwMode="auto">
            <a:xfrm>
              <a:off x="2616" y="2304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sp>
        <p:nvSpPr>
          <p:cNvPr id="29712" name="AutoShape 16"/>
          <p:cNvSpPr>
            <a:spLocks noChangeArrowheads="1"/>
          </p:cNvSpPr>
          <p:nvPr/>
        </p:nvSpPr>
        <p:spPr bwMode="auto">
          <a:xfrm>
            <a:off x="2895600" y="1219200"/>
            <a:ext cx="381000" cy="990600"/>
          </a:xfrm>
          <a:prstGeom prst="downArrow">
            <a:avLst>
              <a:gd name="adj1" fmla="val 50000"/>
              <a:gd name="adj2" fmla="val 65000"/>
            </a:avLst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2438400" y="7620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/>
              <a:t>AGNELAGE</a:t>
            </a:r>
          </a:p>
        </p:txBody>
      </p:sp>
      <p:sp>
        <p:nvSpPr>
          <p:cNvPr id="29714" name="AutoShape 18"/>
          <p:cNvSpPr>
            <a:spLocks noChangeArrowheads="1"/>
          </p:cNvSpPr>
          <p:nvPr/>
        </p:nvSpPr>
        <p:spPr bwMode="auto">
          <a:xfrm>
            <a:off x="4419600" y="2286000"/>
            <a:ext cx="381000" cy="990600"/>
          </a:xfrm>
          <a:prstGeom prst="downArrow">
            <a:avLst>
              <a:gd name="adj1" fmla="val 50000"/>
              <a:gd name="adj2" fmla="val 65000"/>
            </a:avLst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29715" name="AutoShape 19"/>
          <p:cNvSpPr>
            <a:spLocks noChangeArrowheads="1"/>
          </p:cNvSpPr>
          <p:nvPr/>
        </p:nvSpPr>
        <p:spPr bwMode="auto">
          <a:xfrm>
            <a:off x="5334000" y="2286000"/>
            <a:ext cx="381000" cy="990600"/>
          </a:xfrm>
          <a:prstGeom prst="downArrow">
            <a:avLst>
              <a:gd name="adj1" fmla="val 50000"/>
              <a:gd name="adj2" fmla="val 65000"/>
            </a:avLst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29716" name="AutoShape 20"/>
          <p:cNvSpPr>
            <a:spLocks noChangeArrowheads="1"/>
          </p:cNvSpPr>
          <p:nvPr/>
        </p:nvSpPr>
        <p:spPr bwMode="auto">
          <a:xfrm>
            <a:off x="6858000" y="2286000"/>
            <a:ext cx="381000" cy="990600"/>
          </a:xfrm>
          <a:prstGeom prst="downArrow">
            <a:avLst>
              <a:gd name="adj1" fmla="val 50000"/>
              <a:gd name="adj2" fmla="val 65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3962400" y="19050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/>
              <a:t>sevrage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4876800" y="19050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rgbClr val="FF00FF"/>
                </a:solidFill>
              </a:rPr>
              <a:t>abattage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6324600" y="19050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>
                <a:solidFill>
                  <a:schemeClr val="tx1"/>
                </a:solidFill>
              </a:rPr>
              <a:t>lutte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2743200" y="34290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chemeClr val="tx1"/>
                </a:solidFill>
              </a:rPr>
              <a:t>1 agneau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600200" y="2514600"/>
            <a:ext cx="3009900" cy="1524000"/>
            <a:chOff x="1008" y="1584"/>
            <a:chExt cx="1896" cy="960"/>
          </a:xfrm>
        </p:grpSpPr>
        <p:sp>
          <p:nvSpPr>
            <p:cNvPr id="26643" name="Line 26"/>
            <p:cNvSpPr>
              <a:spLocks noChangeShapeType="1"/>
            </p:cNvSpPr>
            <p:nvPr/>
          </p:nvSpPr>
          <p:spPr bwMode="auto">
            <a:xfrm flipV="1">
              <a:off x="1314" y="2259"/>
              <a:ext cx="129" cy="1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44" name="Line 27"/>
            <p:cNvSpPr>
              <a:spLocks noChangeShapeType="1"/>
            </p:cNvSpPr>
            <p:nvPr/>
          </p:nvSpPr>
          <p:spPr bwMode="auto">
            <a:xfrm flipV="1">
              <a:off x="1443" y="2064"/>
              <a:ext cx="117" cy="19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45" name="Line 28"/>
            <p:cNvSpPr>
              <a:spLocks noChangeShapeType="1"/>
            </p:cNvSpPr>
            <p:nvPr/>
          </p:nvSpPr>
          <p:spPr bwMode="auto">
            <a:xfrm flipH="1">
              <a:off x="1560" y="1584"/>
              <a:ext cx="384" cy="48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46" name="Line 29"/>
            <p:cNvSpPr>
              <a:spLocks noChangeShapeType="1"/>
            </p:cNvSpPr>
            <p:nvPr/>
          </p:nvSpPr>
          <p:spPr bwMode="auto">
            <a:xfrm>
              <a:off x="1944" y="1584"/>
              <a:ext cx="192" cy="1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47" name="Line 30"/>
            <p:cNvSpPr>
              <a:spLocks noChangeShapeType="1"/>
            </p:cNvSpPr>
            <p:nvPr/>
          </p:nvSpPr>
          <p:spPr bwMode="auto">
            <a:xfrm>
              <a:off x="2136" y="1728"/>
              <a:ext cx="192" cy="19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48" name="Line 31"/>
            <p:cNvSpPr>
              <a:spLocks noChangeShapeType="1"/>
            </p:cNvSpPr>
            <p:nvPr/>
          </p:nvSpPr>
          <p:spPr bwMode="auto">
            <a:xfrm>
              <a:off x="2328" y="1920"/>
              <a:ext cx="288" cy="24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49" name="Line 32"/>
            <p:cNvSpPr>
              <a:spLocks noChangeShapeType="1"/>
            </p:cNvSpPr>
            <p:nvPr/>
          </p:nvSpPr>
          <p:spPr bwMode="auto">
            <a:xfrm>
              <a:off x="2616" y="2160"/>
              <a:ext cx="288" cy="38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6650" name="Text Box 33"/>
            <p:cNvSpPr txBox="1">
              <a:spLocks noChangeArrowheads="1"/>
            </p:cNvSpPr>
            <p:nvPr/>
          </p:nvSpPr>
          <p:spPr bwMode="auto">
            <a:xfrm>
              <a:off x="1008" y="1632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bg2"/>
                  </a:solidFill>
                </a:rPr>
                <a:t>2 agneaux</a:t>
              </a:r>
            </a:p>
          </p:txBody>
        </p:sp>
      </p:grpSp>
      <p:sp>
        <p:nvSpPr>
          <p:cNvPr id="29730" name="Line 34"/>
          <p:cNvSpPr>
            <a:spLocks noChangeShapeType="1"/>
          </p:cNvSpPr>
          <p:nvPr/>
        </p:nvSpPr>
        <p:spPr bwMode="auto">
          <a:xfrm>
            <a:off x="2209800" y="1600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9731" name="Text Box 35"/>
          <p:cNvSpPr txBox="1">
            <a:spLocks noChangeArrowheads="1"/>
          </p:cNvSpPr>
          <p:nvPr/>
        </p:nvSpPr>
        <p:spPr bwMode="auto">
          <a:xfrm>
            <a:off x="1752600" y="1219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fr-FR" sz="1200" i="1">
                <a:solidFill>
                  <a:schemeClr val="tx1"/>
                </a:solidFill>
              </a:rPr>
              <a:t>fin de gestation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  <p:bldP spid="29701" grpId="0" animBg="1"/>
      <p:bldP spid="29712" grpId="0" animBg="1"/>
      <p:bldP spid="29713" grpId="0"/>
      <p:bldP spid="29714" grpId="0" animBg="1"/>
      <p:bldP spid="29715" grpId="0" animBg="1"/>
      <p:bldP spid="29716" grpId="0" animBg="1"/>
      <p:bldP spid="29717" grpId="0"/>
      <p:bldP spid="29718" grpId="0"/>
      <p:bldP spid="29719" grpId="0"/>
      <p:bldP spid="29720" grpId="0"/>
      <p:bldP spid="29730" grpId="0" animBg="1"/>
      <p:bldP spid="297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04800" y="1058863"/>
          <a:ext cx="8001000" cy="384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8" name="Graphique" r:id="rId4" imgW="4695825" imgH="2257425" progId="Excel.Chart.8">
                  <p:embed/>
                </p:oleObj>
              </mc:Choice>
              <mc:Fallback>
                <p:oleObj name="Graphique" r:id="rId4" imgW="4695825" imgH="2257425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58863"/>
                        <a:ext cx="8001000" cy="384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>
                <a:solidFill>
                  <a:schemeClr val="tx1"/>
                </a:solidFill>
              </a:rPr>
              <a:t>Les apports de l’herbe ingérée en système herbager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990600" y="3429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4591050" y="3429000"/>
            <a:ext cx="3486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5846" name="AutoShape 6"/>
          <p:cNvSpPr>
            <a:spLocks noChangeArrowheads="1"/>
          </p:cNvSpPr>
          <p:nvPr/>
        </p:nvSpPr>
        <p:spPr bwMode="auto">
          <a:xfrm>
            <a:off x="3276600" y="18288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CC66"/>
          </a:solidFill>
          <a:ln w="9525" algn="ctr">
            <a:solidFill>
              <a:srgbClr val="00CC66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5847" name="AutoShape 7"/>
          <p:cNvSpPr>
            <a:spLocks noChangeArrowheads="1"/>
          </p:cNvSpPr>
          <p:nvPr/>
        </p:nvSpPr>
        <p:spPr bwMode="auto">
          <a:xfrm>
            <a:off x="3013075" y="2043113"/>
            <a:ext cx="152400" cy="152400"/>
          </a:xfrm>
          <a:prstGeom prst="star4">
            <a:avLst>
              <a:gd name="adj" fmla="val 12500"/>
            </a:avLst>
          </a:prstGeom>
          <a:solidFill>
            <a:srgbClr val="00CC66"/>
          </a:solidFill>
          <a:ln w="9525" algn="ctr">
            <a:solidFill>
              <a:srgbClr val="00CC66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7162800" y="24384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CC66"/>
          </a:solidFill>
          <a:ln w="9525" algn="ctr">
            <a:solidFill>
              <a:srgbClr val="00CC66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5849" name="AutoShape 9"/>
          <p:cNvSpPr>
            <a:spLocks noChangeArrowheads="1"/>
          </p:cNvSpPr>
          <p:nvPr/>
        </p:nvSpPr>
        <p:spPr bwMode="auto">
          <a:xfrm>
            <a:off x="6553200" y="24384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CC66"/>
          </a:solidFill>
          <a:ln w="9525" algn="ctr">
            <a:solidFill>
              <a:srgbClr val="00CC66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5850" name="AutoShape 10"/>
          <p:cNvSpPr>
            <a:spLocks noChangeArrowheads="1"/>
          </p:cNvSpPr>
          <p:nvPr/>
        </p:nvSpPr>
        <p:spPr bwMode="auto">
          <a:xfrm>
            <a:off x="5410200" y="32004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CC66"/>
          </a:solidFill>
          <a:ln w="9525" algn="ctr">
            <a:solidFill>
              <a:srgbClr val="00CC66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5851" name="AutoShape 11"/>
          <p:cNvSpPr>
            <a:spLocks noChangeArrowheads="1"/>
          </p:cNvSpPr>
          <p:nvPr/>
        </p:nvSpPr>
        <p:spPr bwMode="auto">
          <a:xfrm>
            <a:off x="4800600" y="32004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CC66"/>
          </a:solidFill>
          <a:ln w="9525" algn="ctr">
            <a:solidFill>
              <a:srgbClr val="00CC66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5852" name="AutoShape 12"/>
          <p:cNvSpPr>
            <a:spLocks noChangeArrowheads="1"/>
          </p:cNvSpPr>
          <p:nvPr/>
        </p:nvSpPr>
        <p:spPr bwMode="auto">
          <a:xfrm>
            <a:off x="4114800" y="25908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CC66"/>
          </a:solidFill>
          <a:ln w="9525" algn="ctr">
            <a:solidFill>
              <a:srgbClr val="00CC66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5853" name="AutoShape 13"/>
          <p:cNvSpPr>
            <a:spLocks noChangeArrowheads="1"/>
          </p:cNvSpPr>
          <p:nvPr/>
        </p:nvSpPr>
        <p:spPr bwMode="auto">
          <a:xfrm>
            <a:off x="3657600" y="19812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CC66"/>
          </a:solidFill>
          <a:ln w="9525" algn="ctr">
            <a:solidFill>
              <a:srgbClr val="00CC66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grpSp>
        <p:nvGrpSpPr>
          <p:cNvPr id="27662" name="Group 15"/>
          <p:cNvGrpSpPr>
            <a:grpSpLocks/>
          </p:cNvGrpSpPr>
          <p:nvPr/>
        </p:nvGrpSpPr>
        <p:grpSpPr bwMode="auto">
          <a:xfrm>
            <a:off x="533400" y="2286000"/>
            <a:ext cx="4076700" cy="1219200"/>
            <a:chOff x="336" y="1824"/>
            <a:chExt cx="2568" cy="768"/>
          </a:xfrm>
        </p:grpSpPr>
        <p:sp>
          <p:nvSpPr>
            <p:cNvPr id="27680" name="Line 16"/>
            <p:cNvSpPr>
              <a:spLocks noChangeShapeType="1"/>
            </p:cNvSpPr>
            <p:nvPr/>
          </p:nvSpPr>
          <p:spPr bwMode="auto">
            <a:xfrm>
              <a:off x="336" y="25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7681" name="Line 17"/>
            <p:cNvSpPr>
              <a:spLocks noChangeShapeType="1"/>
            </p:cNvSpPr>
            <p:nvPr/>
          </p:nvSpPr>
          <p:spPr bwMode="auto">
            <a:xfrm flipV="1">
              <a:off x="1296" y="2496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7682" name="Line 18"/>
            <p:cNvSpPr>
              <a:spLocks noChangeShapeType="1"/>
            </p:cNvSpPr>
            <p:nvPr/>
          </p:nvSpPr>
          <p:spPr bwMode="auto">
            <a:xfrm flipH="1">
              <a:off x="1584" y="225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7683" name="Line 19"/>
            <p:cNvSpPr>
              <a:spLocks noChangeShapeType="1"/>
            </p:cNvSpPr>
            <p:nvPr/>
          </p:nvSpPr>
          <p:spPr bwMode="auto">
            <a:xfrm flipH="1">
              <a:off x="1440" y="240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7684" name="Line 20"/>
            <p:cNvSpPr>
              <a:spLocks noChangeShapeType="1"/>
            </p:cNvSpPr>
            <p:nvPr/>
          </p:nvSpPr>
          <p:spPr bwMode="auto">
            <a:xfrm flipH="1">
              <a:off x="1728" y="1824"/>
              <a:ext cx="2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7685" name="Line 21"/>
            <p:cNvSpPr>
              <a:spLocks noChangeShapeType="1"/>
            </p:cNvSpPr>
            <p:nvPr/>
          </p:nvSpPr>
          <p:spPr bwMode="auto">
            <a:xfrm>
              <a:off x="1944" y="182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7686" name="Line 22"/>
            <p:cNvSpPr>
              <a:spLocks noChangeShapeType="1"/>
            </p:cNvSpPr>
            <p:nvPr/>
          </p:nvSpPr>
          <p:spPr bwMode="auto">
            <a:xfrm>
              <a:off x="2136" y="1968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7687" name="Line 23"/>
            <p:cNvSpPr>
              <a:spLocks noChangeShapeType="1"/>
            </p:cNvSpPr>
            <p:nvPr/>
          </p:nvSpPr>
          <p:spPr bwMode="auto">
            <a:xfrm>
              <a:off x="2328" y="211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7688" name="Line 24"/>
            <p:cNvSpPr>
              <a:spLocks noChangeShapeType="1"/>
            </p:cNvSpPr>
            <p:nvPr/>
          </p:nvSpPr>
          <p:spPr bwMode="auto">
            <a:xfrm>
              <a:off x="2616" y="2304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sp>
        <p:nvSpPr>
          <p:cNvPr id="27663" name="Line 25"/>
          <p:cNvSpPr>
            <a:spLocks noChangeShapeType="1"/>
          </p:cNvSpPr>
          <p:nvPr/>
        </p:nvSpPr>
        <p:spPr bwMode="auto">
          <a:xfrm flipV="1">
            <a:off x="2085975" y="2976563"/>
            <a:ext cx="204788" cy="26035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7664" name="Line 26"/>
          <p:cNvSpPr>
            <a:spLocks noChangeShapeType="1"/>
          </p:cNvSpPr>
          <p:nvPr/>
        </p:nvSpPr>
        <p:spPr bwMode="auto">
          <a:xfrm flipV="1">
            <a:off x="2290763" y="2667000"/>
            <a:ext cx="185737" cy="314325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7665" name="Line 27"/>
          <p:cNvSpPr>
            <a:spLocks noChangeShapeType="1"/>
          </p:cNvSpPr>
          <p:nvPr/>
        </p:nvSpPr>
        <p:spPr bwMode="auto">
          <a:xfrm flipH="1">
            <a:off x="2476500" y="1905000"/>
            <a:ext cx="609600" cy="76200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7666" name="Line 28"/>
          <p:cNvSpPr>
            <a:spLocks noChangeShapeType="1"/>
          </p:cNvSpPr>
          <p:nvPr/>
        </p:nvSpPr>
        <p:spPr bwMode="auto">
          <a:xfrm>
            <a:off x="3086100" y="1905000"/>
            <a:ext cx="304800" cy="22860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7667" name="Line 29"/>
          <p:cNvSpPr>
            <a:spLocks noChangeShapeType="1"/>
          </p:cNvSpPr>
          <p:nvPr/>
        </p:nvSpPr>
        <p:spPr bwMode="auto">
          <a:xfrm>
            <a:off x="3390900" y="2133600"/>
            <a:ext cx="304800" cy="30480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7668" name="Line 30"/>
          <p:cNvSpPr>
            <a:spLocks noChangeShapeType="1"/>
          </p:cNvSpPr>
          <p:nvPr/>
        </p:nvSpPr>
        <p:spPr bwMode="auto">
          <a:xfrm>
            <a:off x="3695700" y="2438400"/>
            <a:ext cx="457200" cy="38100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7669" name="Line 31"/>
          <p:cNvSpPr>
            <a:spLocks noChangeShapeType="1"/>
          </p:cNvSpPr>
          <p:nvPr/>
        </p:nvSpPr>
        <p:spPr bwMode="auto">
          <a:xfrm>
            <a:off x="4152900" y="2819400"/>
            <a:ext cx="457200" cy="60960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>
            <a:off x="4648200" y="2895600"/>
            <a:ext cx="838200" cy="0"/>
          </a:xfrm>
          <a:prstGeom prst="line">
            <a:avLst/>
          </a:prstGeom>
          <a:noFill/>
          <a:ln w="5715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5873" name="Line 33"/>
          <p:cNvSpPr>
            <a:spLocks noChangeShapeType="1"/>
          </p:cNvSpPr>
          <p:nvPr/>
        </p:nvSpPr>
        <p:spPr bwMode="auto">
          <a:xfrm>
            <a:off x="3092450" y="223996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>
            <a:off x="3352800" y="2057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>
            <a:off x="3735388" y="2209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>
            <a:off x="381000" y="5334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5877" name="Text Box 37"/>
          <p:cNvSpPr txBox="1">
            <a:spLocks noChangeArrowheads="1"/>
          </p:cNvSpPr>
          <p:nvPr/>
        </p:nvSpPr>
        <p:spPr bwMode="auto">
          <a:xfrm>
            <a:off x="457200" y="5410200"/>
            <a:ext cx="16764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 dirty="0">
                <a:solidFill>
                  <a:schemeClr val="tx1"/>
                </a:solidFill>
              </a:rPr>
              <a:t>Valeur abaissée si herbe </a:t>
            </a:r>
            <a:r>
              <a:rPr lang="fr-FR" sz="1400" dirty="0" smtClean="0">
                <a:solidFill>
                  <a:schemeClr val="tx1"/>
                </a:solidFill>
              </a:rPr>
              <a:t>de mauvaise qualité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5879" name="Text Box 39"/>
          <p:cNvSpPr txBox="1">
            <a:spLocks noChangeArrowheads="1"/>
          </p:cNvSpPr>
          <p:nvPr/>
        </p:nvSpPr>
        <p:spPr bwMode="auto">
          <a:xfrm>
            <a:off x="4572000" y="2057400"/>
            <a:ext cx="914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9900CC"/>
                </a:solidFill>
              </a:rPr>
              <a:t>Besoin de l’agneau sevré </a:t>
            </a:r>
          </a:p>
        </p:txBody>
      </p:sp>
      <p:sp>
        <p:nvSpPr>
          <p:cNvPr id="27678" name="Text Box 41"/>
          <p:cNvSpPr txBox="1">
            <a:spLocks noChangeArrowheads="1"/>
          </p:cNvSpPr>
          <p:nvPr/>
        </p:nvSpPr>
        <p:spPr bwMode="auto">
          <a:xfrm>
            <a:off x="990600" y="2057400"/>
            <a:ext cx="20574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chemeClr val="bg2">
                    <a:lumMod val="50000"/>
                  </a:schemeClr>
                </a:solidFill>
              </a:rPr>
              <a:t>2 agneaux</a:t>
            </a:r>
          </a:p>
        </p:txBody>
      </p:sp>
      <p:sp>
        <p:nvSpPr>
          <p:cNvPr id="27679" name="Text Box 42"/>
          <p:cNvSpPr txBox="1">
            <a:spLocks noChangeArrowheads="1"/>
          </p:cNvSpPr>
          <p:nvPr/>
        </p:nvSpPr>
        <p:spPr bwMode="auto">
          <a:xfrm>
            <a:off x="1835305" y="3276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chemeClr val="tx1"/>
                </a:solidFill>
              </a:rPr>
              <a:t>1 agneau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429000" y="55626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Difficulté à finir les agneaux si l’été est sec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6" grpId="0" animBg="1"/>
      <p:bldP spid="35847" grpId="0" animBg="1"/>
      <p:bldP spid="35848" grpId="0" animBg="1"/>
      <p:bldP spid="35849" grpId="0" animBg="1"/>
      <p:bldP spid="35850" grpId="0" animBg="1"/>
      <p:bldP spid="35851" grpId="0" animBg="1"/>
      <p:bldP spid="35852" grpId="0" animBg="1"/>
      <p:bldP spid="35853" grpId="0" animBg="1"/>
      <p:bldP spid="35872" grpId="0" animBg="1"/>
      <p:bldP spid="35873" grpId="0" animBg="1"/>
      <p:bldP spid="35874" grpId="0" animBg="1"/>
      <p:bldP spid="35875" grpId="0" animBg="1"/>
      <p:bldP spid="35876" grpId="0" animBg="1"/>
      <p:bldP spid="35877" grpId="0"/>
      <p:bldP spid="358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0" y="1371600"/>
          <a:ext cx="9144000" cy="448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" name="Graphique" r:id="rId4" imgW="4676775" imgH="2295525" progId="Excel.Chart.8">
                  <p:embed/>
                </p:oleObj>
              </mc:Choice>
              <mc:Fallback>
                <p:oleObj name="Graphique" r:id="rId4" imgW="4676775" imgH="2295525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71600"/>
                        <a:ext cx="9144000" cy="448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fr-FR" sz="2400" smtClean="0">
                <a:solidFill>
                  <a:schemeClr val="tx1"/>
                </a:solidFill>
              </a:rPr>
              <a:t>Gestion de la production fourragère en système herbager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7086600" y="31242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/>
              <a:t>Conso du troupeau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648200" y="4267200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FF00"/>
                </a:solidFill>
              </a:rPr>
              <a:t>Vitesse de pousse de l’herbe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1905000" y="2286000"/>
            <a:ext cx="1143000" cy="45720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3048000" y="1143000"/>
            <a:ext cx="685800" cy="160020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3657600" y="2438400"/>
            <a:ext cx="685800" cy="30480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1066800" y="182880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</a:rPr>
              <a:t>1</a:t>
            </a:r>
            <a:r>
              <a:rPr lang="fr-FR" sz="1800" b="1" baseline="30000">
                <a:solidFill>
                  <a:schemeClr val="tx1"/>
                </a:solidFill>
              </a:rPr>
              <a:t>ère</a:t>
            </a:r>
            <a:r>
              <a:rPr lang="fr-FR" sz="1800" b="1">
                <a:solidFill>
                  <a:schemeClr val="tx1"/>
                </a:solidFill>
              </a:rPr>
              <a:t> coupe</a:t>
            </a:r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3581400" y="762000"/>
            <a:ext cx="152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</a:rPr>
              <a:t>2</a:t>
            </a:r>
            <a:r>
              <a:rPr lang="fr-FR" sz="1800" b="1" baseline="30000">
                <a:solidFill>
                  <a:schemeClr val="tx1"/>
                </a:solidFill>
              </a:rPr>
              <a:t>ème</a:t>
            </a:r>
            <a:r>
              <a:rPr lang="fr-FR" sz="1800" b="1">
                <a:solidFill>
                  <a:schemeClr val="tx1"/>
                </a:solidFill>
              </a:rPr>
              <a:t> coupe : les foins</a:t>
            </a:r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4191000" y="23622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</a:rPr>
              <a:t>Les regains</a:t>
            </a:r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>
            <a:off x="1981200" y="2743200"/>
            <a:ext cx="21336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4114800" y="2743200"/>
            <a:ext cx="381000" cy="9144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>
            <a:off x="4495800" y="3657600"/>
            <a:ext cx="42672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7903" name="Line 15"/>
          <p:cNvSpPr>
            <a:spLocks noChangeShapeType="1"/>
          </p:cNvSpPr>
          <p:nvPr/>
        </p:nvSpPr>
        <p:spPr bwMode="auto">
          <a:xfrm flipH="1">
            <a:off x="457200" y="3733800"/>
            <a:ext cx="9906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7904" name="Line 16"/>
          <p:cNvSpPr>
            <a:spLocks noChangeShapeType="1"/>
          </p:cNvSpPr>
          <p:nvPr/>
        </p:nvSpPr>
        <p:spPr bwMode="auto">
          <a:xfrm flipH="1">
            <a:off x="1447800" y="2743200"/>
            <a:ext cx="533400" cy="9906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  <p:bldP spid="37894" grpId="0" animBg="1"/>
      <p:bldP spid="37895" grpId="0" animBg="1"/>
      <p:bldP spid="37896" grpId="0" animBg="1"/>
      <p:bldP spid="37897" grpId="0"/>
      <p:bldP spid="37898" grpId="0"/>
      <p:bldP spid="37899" grpId="0"/>
      <p:bldP spid="37900" grpId="0" animBg="1"/>
      <p:bldP spid="37901" grpId="0" animBg="1"/>
      <p:bldP spid="37902" grpId="0" animBg="1"/>
      <p:bldP spid="37903" grpId="0" animBg="1"/>
      <p:bldP spid="3790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I.3 - Le système </a:t>
            </a:r>
            <a:r>
              <a:rPr lang="fr-FR" dirty="0" err="1" smtClean="0"/>
              <a:t>désaisonné</a:t>
            </a:r>
            <a:endParaRPr lang="fr-FR" dirty="0" smtClean="0"/>
          </a:p>
        </p:txBody>
      </p:sp>
      <p:sp>
        <p:nvSpPr>
          <p:cNvPr id="29699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smtClean="0"/>
              <a:t>Agnelages d’automne et hiver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0" y="1371600"/>
          <a:ext cx="9144000" cy="448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0" name="Graphique" r:id="rId4" imgW="4676775" imgH="2295525" progId="Excel.Chart.8">
                  <p:embed/>
                </p:oleObj>
              </mc:Choice>
              <mc:Fallback>
                <p:oleObj name="Graphique" r:id="rId4" imgW="4676775" imgH="2295525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71600"/>
                        <a:ext cx="9144000" cy="448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66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Système désaisonné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6553200" y="21336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/>
              <a:t>Conso du troupeau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304800" y="3962400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00FF00"/>
                </a:solidFill>
              </a:rPr>
              <a:t>Vitesse de pousse de l’herbe</a:t>
            </a:r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1905000" y="2133600"/>
            <a:ext cx="1143000" cy="152400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3048000" y="914400"/>
            <a:ext cx="685800" cy="274320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3733800" y="2590800"/>
            <a:ext cx="685800" cy="1066800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762000" y="1828800"/>
            <a:ext cx="12954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</a:rPr>
              <a:t>1</a:t>
            </a:r>
            <a:r>
              <a:rPr lang="fr-FR" sz="1800" b="1" baseline="30000">
                <a:solidFill>
                  <a:schemeClr val="tx1"/>
                </a:solidFill>
              </a:rPr>
              <a:t>ère</a:t>
            </a:r>
            <a:r>
              <a:rPr lang="fr-FR" sz="1800" b="1">
                <a:solidFill>
                  <a:schemeClr val="tx1"/>
                </a:solidFill>
              </a:rPr>
              <a:t> coupe ?</a:t>
            </a:r>
          </a:p>
          <a:p>
            <a:pPr eaLnBrk="1" hangingPunct="1"/>
            <a:r>
              <a:rPr lang="fr-FR" sz="1800" b="1">
                <a:solidFill>
                  <a:schemeClr val="tx1"/>
                </a:solidFill>
              </a:rPr>
              <a:t>Pâturage ?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3581400" y="762000"/>
            <a:ext cx="152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</a:rPr>
              <a:t>2</a:t>
            </a:r>
            <a:r>
              <a:rPr lang="fr-FR" sz="1800" b="1" baseline="30000">
                <a:solidFill>
                  <a:schemeClr val="tx1"/>
                </a:solidFill>
              </a:rPr>
              <a:t>ème</a:t>
            </a:r>
            <a:r>
              <a:rPr lang="fr-FR" sz="1800" b="1">
                <a:solidFill>
                  <a:schemeClr val="tx1"/>
                </a:solidFill>
              </a:rPr>
              <a:t> coupe : les foins</a:t>
            </a:r>
          </a:p>
        </p:txBody>
      </p:sp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4191000" y="23622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</a:rPr>
              <a:t>Les regains</a:t>
            </a:r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7010400" y="2667000"/>
            <a:ext cx="17526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>
            <a:off x="685800" y="2743200"/>
            <a:ext cx="381000" cy="9144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950" name="Line 14"/>
          <p:cNvSpPr>
            <a:spLocks noChangeShapeType="1"/>
          </p:cNvSpPr>
          <p:nvPr/>
        </p:nvSpPr>
        <p:spPr bwMode="auto">
          <a:xfrm>
            <a:off x="1066800" y="3657600"/>
            <a:ext cx="48006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951" name="Line 15"/>
          <p:cNvSpPr>
            <a:spLocks noChangeShapeType="1"/>
          </p:cNvSpPr>
          <p:nvPr/>
        </p:nvSpPr>
        <p:spPr bwMode="auto">
          <a:xfrm flipH="1">
            <a:off x="5715000" y="3657600"/>
            <a:ext cx="7620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952" name="Line 16"/>
          <p:cNvSpPr>
            <a:spLocks noChangeShapeType="1"/>
          </p:cNvSpPr>
          <p:nvPr/>
        </p:nvSpPr>
        <p:spPr bwMode="auto">
          <a:xfrm flipH="1">
            <a:off x="6477000" y="2667000"/>
            <a:ext cx="533400" cy="9906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953" name="Line 17"/>
          <p:cNvSpPr>
            <a:spLocks noChangeShapeType="1"/>
          </p:cNvSpPr>
          <p:nvPr/>
        </p:nvSpPr>
        <p:spPr bwMode="auto">
          <a:xfrm flipH="1">
            <a:off x="381000" y="2743200"/>
            <a:ext cx="3048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954" name="Line 18"/>
          <p:cNvSpPr>
            <a:spLocks noChangeShapeType="1"/>
          </p:cNvSpPr>
          <p:nvPr/>
        </p:nvSpPr>
        <p:spPr bwMode="auto">
          <a:xfrm>
            <a:off x="5334000" y="9906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955" name="Line 19"/>
          <p:cNvSpPr>
            <a:spLocks noChangeShapeType="1"/>
          </p:cNvSpPr>
          <p:nvPr/>
        </p:nvSpPr>
        <p:spPr bwMode="auto">
          <a:xfrm>
            <a:off x="7391400" y="9906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956" name="Line 20"/>
          <p:cNvSpPr>
            <a:spLocks noChangeShapeType="1"/>
          </p:cNvSpPr>
          <p:nvPr/>
        </p:nvSpPr>
        <p:spPr bwMode="auto">
          <a:xfrm>
            <a:off x="2209800" y="23622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/>
      <p:bldP spid="39942" grpId="0" animBg="1"/>
      <p:bldP spid="39943" grpId="0" animBg="1"/>
      <p:bldP spid="39944" grpId="0" animBg="1"/>
      <p:bldP spid="39945" grpId="0"/>
      <p:bldP spid="39946" grpId="0"/>
      <p:bldP spid="39947" grpId="0"/>
      <p:bldP spid="39948" grpId="0" animBg="1"/>
      <p:bldP spid="39949" grpId="0" animBg="1"/>
      <p:bldP spid="39950" grpId="0" animBg="1"/>
      <p:bldP spid="39951" grpId="0" animBg="1"/>
      <p:bldP spid="39952" grpId="0" animBg="1"/>
      <p:bldP spid="39953" grpId="0" animBg="1"/>
      <p:bldP spid="39954" grpId="0" animBg="1"/>
      <p:bldP spid="39955" grpId="0" animBg="1"/>
      <p:bldP spid="3995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Favorise l’utilisation de races prolifiques</a:t>
            </a:r>
          </a:p>
          <a:p>
            <a:pPr eaLnBrk="1" hangingPunct="1"/>
            <a:endParaRPr lang="fr-FR" dirty="0" smtClean="0"/>
          </a:p>
          <a:p>
            <a:pPr eaLnBrk="1" hangingPunct="1"/>
            <a:endParaRPr lang="fr-FR" dirty="0" smtClean="0"/>
          </a:p>
          <a:p>
            <a:pPr eaLnBrk="1" hangingPunct="1"/>
            <a:r>
              <a:rPr lang="fr-FR" dirty="0" smtClean="0"/>
              <a:t>Favorise la production et l’utilisation des stocks en hiver</a:t>
            </a:r>
          </a:p>
          <a:p>
            <a:pPr eaLnBrk="1" hangingPunct="1"/>
            <a:endParaRPr lang="fr-FR" dirty="0" smtClean="0"/>
          </a:p>
          <a:p>
            <a:pPr eaLnBrk="1" hangingPunct="1"/>
            <a:endParaRPr lang="fr-FR" dirty="0" smtClean="0"/>
          </a:p>
          <a:p>
            <a:pPr eaLnBrk="1" hangingPunct="1"/>
            <a:r>
              <a:rPr lang="fr-FR" dirty="0" smtClean="0"/>
              <a:t>Permet plus de souplesse par rapport aux aléas de pousse printanière</a:t>
            </a:r>
          </a:p>
          <a:p>
            <a:pPr lvl="1" eaLnBrk="1" hangingPunct="1">
              <a:buFontTx/>
              <a:buNone/>
            </a:pPr>
            <a:r>
              <a:rPr lang="fr-FR" i="1" dirty="0" smtClean="0"/>
              <a:t>… entretien = 2 x moins de conso que la lactation</a:t>
            </a:r>
          </a:p>
          <a:p>
            <a:pPr eaLnBrk="1" hangingPunct="1"/>
            <a:endParaRPr lang="fr-FR" i="1" dirty="0" smtClean="0"/>
          </a:p>
          <a:p>
            <a:pPr eaLnBrk="1" hangingPunct="1"/>
            <a:endParaRPr lang="fr-FR" dirty="0" smtClean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Avantages des systèmes désaisonnés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6" name="Picture 4" descr="Fichier:Mufflon-03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38862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Picture 5" descr="bouquetin32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38862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9" name="Picture 7" descr="brebis-agneaur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228600"/>
            <a:ext cx="3581400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3" name="Picture 11" descr="saanen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3657600"/>
            <a:ext cx="3962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04800" y="838200"/>
          <a:ext cx="8001000" cy="428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0" name="Graphique" r:id="rId4" imgW="4762500" imgH="2552700" progId="Excel.Chart.8">
                  <p:embed/>
                </p:oleObj>
              </mc:Choice>
              <mc:Fallback>
                <p:oleObj name="Graphique" r:id="rId4" imgW="4762500" imgH="2552700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838200"/>
                        <a:ext cx="8001000" cy="428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bg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dirty="0" smtClean="0"/>
              <a:t>Inadéquation avec la ressource herbagère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990600" y="34290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810000" y="1905000"/>
            <a:ext cx="4076700" cy="1600200"/>
            <a:chOff x="336" y="1584"/>
            <a:chExt cx="2568" cy="1008"/>
          </a:xfrm>
        </p:grpSpPr>
        <p:grpSp>
          <p:nvGrpSpPr>
            <p:cNvPr id="31764" name="Group 6"/>
            <p:cNvGrpSpPr>
              <a:grpSpLocks/>
            </p:cNvGrpSpPr>
            <p:nvPr/>
          </p:nvGrpSpPr>
          <p:grpSpPr bwMode="auto">
            <a:xfrm>
              <a:off x="336" y="1824"/>
              <a:ext cx="2568" cy="768"/>
              <a:chOff x="336" y="1824"/>
              <a:chExt cx="2568" cy="768"/>
            </a:xfrm>
          </p:grpSpPr>
          <p:sp>
            <p:nvSpPr>
              <p:cNvPr id="31772" name="Line 7"/>
              <p:cNvSpPr>
                <a:spLocks noChangeShapeType="1"/>
              </p:cNvSpPr>
              <p:nvPr/>
            </p:nvSpPr>
            <p:spPr bwMode="auto">
              <a:xfrm>
                <a:off x="336" y="2592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31773" name="Line 8"/>
              <p:cNvSpPr>
                <a:spLocks noChangeShapeType="1"/>
              </p:cNvSpPr>
              <p:nvPr/>
            </p:nvSpPr>
            <p:spPr bwMode="auto">
              <a:xfrm flipV="1">
                <a:off x="1296" y="2496"/>
                <a:ext cx="14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31774" name="Line 9"/>
              <p:cNvSpPr>
                <a:spLocks noChangeShapeType="1"/>
              </p:cNvSpPr>
              <p:nvPr/>
            </p:nvSpPr>
            <p:spPr bwMode="auto">
              <a:xfrm flipH="1">
                <a:off x="1584" y="2256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31775" name="Line 10"/>
              <p:cNvSpPr>
                <a:spLocks noChangeShapeType="1"/>
              </p:cNvSpPr>
              <p:nvPr/>
            </p:nvSpPr>
            <p:spPr bwMode="auto">
              <a:xfrm flipH="1">
                <a:off x="1440" y="2400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31776" name="Line 11"/>
              <p:cNvSpPr>
                <a:spLocks noChangeShapeType="1"/>
              </p:cNvSpPr>
              <p:nvPr/>
            </p:nvSpPr>
            <p:spPr bwMode="auto">
              <a:xfrm flipH="1">
                <a:off x="1728" y="1824"/>
                <a:ext cx="21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31777" name="Line 12"/>
              <p:cNvSpPr>
                <a:spLocks noChangeShapeType="1"/>
              </p:cNvSpPr>
              <p:nvPr/>
            </p:nvSpPr>
            <p:spPr bwMode="auto">
              <a:xfrm>
                <a:off x="1944" y="1824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31778" name="Line 13"/>
              <p:cNvSpPr>
                <a:spLocks noChangeShapeType="1"/>
              </p:cNvSpPr>
              <p:nvPr/>
            </p:nvSpPr>
            <p:spPr bwMode="auto">
              <a:xfrm>
                <a:off x="2136" y="1968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31779" name="Line 14"/>
              <p:cNvSpPr>
                <a:spLocks noChangeShapeType="1"/>
              </p:cNvSpPr>
              <p:nvPr/>
            </p:nvSpPr>
            <p:spPr bwMode="auto">
              <a:xfrm>
                <a:off x="2328" y="2112"/>
                <a:ext cx="288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fr-FR"/>
              </a:p>
            </p:txBody>
          </p:sp>
          <p:sp>
            <p:nvSpPr>
              <p:cNvPr id="31780" name="Line 15"/>
              <p:cNvSpPr>
                <a:spLocks noChangeShapeType="1"/>
              </p:cNvSpPr>
              <p:nvPr/>
            </p:nvSpPr>
            <p:spPr bwMode="auto">
              <a:xfrm>
                <a:off x="2616" y="2304"/>
                <a:ext cx="28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fr-FR"/>
              </a:p>
            </p:txBody>
          </p:sp>
        </p:grpSp>
        <p:sp>
          <p:nvSpPr>
            <p:cNvPr id="31765" name="Line 16"/>
            <p:cNvSpPr>
              <a:spLocks noChangeShapeType="1"/>
            </p:cNvSpPr>
            <p:nvPr/>
          </p:nvSpPr>
          <p:spPr bwMode="auto">
            <a:xfrm flipV="1">
              <a:off x="1314" y="2259"/>
              <a:ext cx="129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1766" name="Line 17"/>
            <p:cNvSpPr>
              <a:spLocks noChangeShapeType="1"/>
            </p:cNvSpPr>
            <p:nvPr/>
          </p:nvSpPr>
          <p:spPr bwMode="auto">
            <a:xfrm flipV="1">
              <a:off x="1443" y="2064"/>
              <a:ext cx="117" cy="1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1767" name="Line 18"/>
            <p:cNvSpPr>
              <a:spLocks noChangeShapeType="1"/>
            </p:cNvSpPr>
            <p:nvPr/>
          </p:nvSpPr>
          <p:spPr bwMode="auto">
            <a:xfrm flipH="1">
              <a:off x="1560" y="1584"/>
              <a:ext cx="38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1768" name="Line 19"/>
            <p:cNvSpPr>
              <a:spLocks noChangeShapeType="1"/>
            </p:cNvSpPr>
            <p:nvPr/>
          </p:nvSpPr>
          <p:spPr bwMode="auto">
            <a:xfrm>
              <a:off x="1944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1769" name="Line 20"/>
            <p:cNvSpPr>
              <a:spLocks noChangeShapeType="1"/>
            </p:cNvSpPr>
            <p:nvPr/>
          </p:nvSpPr>
          <p:spPr bwMode="auto">
            <a:xfrm>
              <a:off x="2136" y="172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1770" name="Line 21"/>
            <p:cNvSpPr>
              <a:spLocks noChangeShapeType="1"/>
            </p:cNvSpPr>
            <p:nvPr/>
          </p:nvSpPr>
          <p:spPr bwMode="auto">
            <a:xfrm>
              <a:off x="2328" y="1920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1771" name="Line 22"/>
            <p:cNvSpPr>
              <a:spLocks noChangeShapeType="1"/>
            </p:cNvSpPr>
            <p:nvPr/>
          </p:nvSpPr>
          <p:spPr bwMode="auto">
            <a:xfrm>
              <a:off x="2616" y="2160"/>
              <a:ext cx="28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sp>
        <p:nvSpPr>
          <p:cNvPr id="44055" name="AutoShape 23"/>
          <p:cNvSpPr>
            <a:spLocks noChangeArrowheads="1"/>
          </p:cNvSpPr>
          <p:nvPr/>
        </p:nvSpPr>
        <p:spPr bwMode="auto">
          <a:xfrm>
            <a:off x="7086600" y="24384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 algn="ctr">
            <a:solidFill>
              <a:srgbClr val="00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44056" name="AutoShape 24"/>
          <p:cNvSpPr>
            <a:spLocks noChangeArrowheads="1"/>
          </p:cNvSpPr>
          <p:nvPr/>
        </p:nvSpPr>
        <p:spPr bwMode="auto">
          <a:xfrm>
            <a:off x="5867400" y="28194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 algn="ctr">
            <a:solidFill>
              <a:srgbClr val="00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44057" name="AutoShape 25"/>
          <p:cNvSpPr>
            <a:spLocks noChangeArrowheads="1"/>
          </p:cNvSpPr>
          <p:nvPr/>
        </p:nvSpPr>
        <p:spPr bwMode="auto">
          <a:xfrm>
            <a:off x="5257800" y="32004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 algn="ctr">
            <a:solidFill>
              <a:srgbClr val="00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44058" name="AutoShape 26"/>
          <p:cNvSpPr>
            <a:spLocks noChangeArrowheads="1"/>
          </p:cNvSpPr>
          <p:nvPr/>
        </p:nvSpPr>
        <p:spPr bwMode="auto">
          <a:xfrm>
            <a:off x="4800600" y="32004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 algn="ctr">
            <a:solidFill>
              <a:srgbClr val="00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44059" name="AutoShape 27"/>
          <p:cNvSpPr>
            <a:spLocks noChangeArrowheads="1"/>
          </p:cNvSpPr>
          <p:nvPr/>
        </p:nvSpPr>
        <p:spPr bwMode="auto">
          <a:xfrm>
            <a:off x="6477000" y="22098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 algn="ctr">
            <a:solidFill>
              <a:srgbClr val="00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44060" name="AutoShape 28"/>
          <p:cNvSpPr>
            <a:spLocks noChangeArrowheads="1"/>
          </p:cNvSpPr>
          <p:nvPr/>
        </p:nvSpPr>
        <p:spPr bwMode="auto">
          <a:xfrm>
            <a:off x="4191000" y="25908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 algn="ctr">
            <a:solidFill>
              <a:srgbClr val="00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44061" name="AutoShape 29"/>
          <p:cNvSpPr>
            <a:spLocks noChangeArrowheads="1"/>
          </p:cNvSpPr>
          <p:nvPr/>
        </p:nvSpPr>
        <p:spPr bwMode="auto">
          <a:xfrm>
            <a:off x="3048000" y="19812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 algn="ctr">
            <a:solidFill>
              <a:srgbClr val="00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44062" name="Line 30"/>
          <p:cNvSpPr>
            <a:spLocks noChangeShapeType="1"/>
          </p:cNvSpPr>
          <p:nvPr/>
        </p:nvSpPr>
        <p:spPr bwMode="auto">
          <a:xfrm flipH="1">
            <a:off x="5715000" y="620713"/>
            <a:ext cx="57150" cy="5475287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4063" name="Line 31"/>
          <p:cNvSpPr>
            <a:spLocks noChangeShapeType="1"/>
          </p:cNvSpPr>
          <p:nvPr/>
        </p:nvSpPr>
        <p:spPr bwMode="auto">
          <a:xfrm flipH="1">
            <a:off x="2743200" y="609600"/>
            <a:ext cx="76200" cy="54864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4064" name="Text Box 32"/>
          <p:cNvSpPr txBox="1">
            <a:spLocks noChangeArrowheads="1"/>
          </p:cNvSpPr>
          <p:nvPr/>
        </p:nvSpPr>
        <p:spPr bwMode="auto">
          <a:xfrm>
            <a:off x="990600" y="5334000"/>
            <a:ext cx="15240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/>
              <a:t>Bergerie</a:t>
            </a:r>
          </a:p>
          <a:p>
            <a:pPr eaLnBrk="1" hangingPunct="1"/>
            <a:r>
              <a:rPr lang="fr-FR" sz="1800" b="1"/>
              <a:t>(hivernage)</a:t>
            </a:r>
          </a:p>
        </p:txBody>
      </p:sp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3581400" y="54864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/>
              <a:t>Herbe</a:t>
            </a:r>
          </a:p>
        </p:txBody>
      </p:sp>
      <p:sp>
        <p:nvSpPr>
          <p:cNvPr id="44066" name="Text Box 34"/>
          <p:cNvSpPr txBox="1">
            <a:spLocks noChangeArrowheads="1"/>
          </p:cNvSpPr>
          <p:nvPr/>
        </p:nvSpPr>
        <p:spPr bwMode="auto">
          <a:xfrm>
            <a:off x="6400800" y="5181600"/>
            <a:ext cx="16764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/>
              <a:t>Souvent bergerie</a:t>
            </a:r>
          </a:p>
          <a:p>
            <a:pPr eaLnBrk="1" hangingPunct="1"/>
            <a:r>
              <a:rPr lang="fr-FR" sz="1800" b="1"/>
              <a:t>(pât. difficile)</a:t>
            </a:r>
          </a:p>
          <a:p>
            <a:pPr eaLnBrk="1" hangingPunct="1"/>
            <a:endParaRPr lang="fr-FR" sz="1800" b="1"/>
          </a:p>
        </p:txBody>
      </p:sp>
      <p:sp>
        <p:nvSpPr>
          <p:cNvPr id="44067" name="Line 35"/>
          <p:cNvSpPr>
            <a:spLocks noChangeShapeType="1"/>
          </p:cNvSpPr>
          <p:nvPr/>
        </p:nvSpPr>
        <p:spPr bwMode="auto">
          <a:xfrm flipH="1">
            <a:off x="2057400" y="4038600"/>
            <a:ext cx="6858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4068" name="AutoShape 36"/>
          <p:cNvSpPr>
            <a:spLocks noChangeArrowheads="1"/>
          </p:cNvSpPr>
          <p:nvPr/>
        </p:nvSpPr>
        <p:spPr bwMode="auto">
          <a:xfrm>
            <a:off x="3581400" y="1981200"/>
            <a:ext cx="1524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 algn="ctr">
            <a:solidFill>
              <a:srgbClr val="00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6" grpId="0" animBg="1"/>
      <p:bldP spid="44055" grpId="0" animBg="1"/>
      <p:bldP spid="44056" grpId="0" animBg="1"/>
      <p:bldP spid="44057" grpId="0" animBg="1"/>
      <p:bldP spid="44058" grpId="0" animBg="1"/>
      <p:bldP spid="44059" grpId="0" animBg="1"/>
      <p:bldP spid="44060" grpId="0" animBg="1"/>
      <p:bldP spid="44061" grpId="0" animBg="1"/>
      <p:bldP spid="44062" grpId="0" animBg="1"/>
      <p:bldP spid="44063" grpId="0" animBg="1"/>
      <p:bldP spid="44064" grpId="0"/>
      <p:bldP spid="44065" grpId="0"/>
      <p:bldP spid="44066" grpId="0"/>
      <p:bldP spid="44067" grpId="0" animBg="1"/>
      <p:bldP spid="4406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fr-FR" sz="2400" smtClean="0"/>
              <a:t>Report des besoins par utilisation des réserves corporelles</a:t>
            </a:r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0" y="1600200"/>
            <a:ext cx="4076700" cy="1219200"/>
            <a:chOff x="336" y="1824"/>
            <a:chExt cx="2568" cy="768"/>
          </a:xfrm>
        </p:grpSpPr>
        <p:sp>
          <p:nvSpPr>
            <p:cNvPr id="34859" name="Line 4"/>
            <p:cNvSpPr>
              <a:spLocks noChangeShapeType="1"/>
            </p:cNvSpPr>
            <p:nvPr/>
          </p:nvSpPr>
          <p:spPr bwMode="auto">
            <a:xfrm>
              <a:off x="336" y="25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60" name="Line 5"/>
            <p:cNvSpPr>
              <a:spLocks noChangeShapeType="1"/>
            </p:cNvSpPr>
            <p:nvPr/>
          </p:nvSpPr>
          <p:spPr bwMode="auto">
            <a:xfrm flipV="1">
              <a:off x="1296" y="2496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61" name="Line 6"/>
            <p:cNvSpPr>
              <a:spLocks noChangeShapeType="1"/>
            </p:cNvSpPr>
            <p:nvPr/>
          </p:nvSpPr>
          <p:spPr bwMode="auto">
            <a:xfrm flipH="1">
              <a:off x="1584" y="225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62" name="Line 7"/>
            <p:cNvSpPr>
              <a:spLocks noChangeShapeType="1"/>
            </p:cNvSpPr>
            <p:nvPr/>
          </p:nvSpPr>
          <p:spPr bwMode="auto">
            <a:xfrm flipH="1">
              <a:off x="1440" y="240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63" name="Line 8"/>
            <p:cNvSpPr>
              <a:spLocks noChangeShapeType="1"/>
            </p:cNvSpPr>
            <p:nvPr/>
          </p:nvSpPr>
          <p:spPr bwMode="auto">
            <a:xfrm flipH="1">
              <a:off x="1728" y="1824"/>
              <a:ext cx="2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64" name="Line 9"/>
            <p:cNvSpPr>
              <a:spLocks noChangeShapeType="1"/>
            </p:cNvSpPr>
            <p:nvPr/>
          </p:nvSpPr>
          <p:spPr bwMode="auto">
            <a:xfrm>
              <a:off x="1944" y="182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65" name="Line 10"/>
            <p:cNvSpPr>
              <a:spLocks noChangeShapeType="1"/>
            </p:cNvSpPr>
            <p:nvPr/>
          </p:nvSpPr>
          <p:spPr bwMode="auto">
            <a:xfrm>
              <a:off x="2136" y="1968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66" name="Line 11"/>
            <p:cNvSpPr>
              <a:spLocks noChangeShapeType="1"/>
            </p:cNvSpPr>
            <p:nvPr/>
          </p:nvSpPr>
          <p:spPr bwMode="auto">
            <a:xfrm>
              <a:off x="2328" y="211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67" name="Line 12"/>
            <p:cNvSpPr>
              <a:spLocks noChangeShapeType="1"/>
            </p:cNvSpPr>
            <p:nvPr/>
          </p:nvSpPr>
          <p:spPr bwMode="auto">
            <a:xfrm>
              <a:off x="2616" y="2304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sp>
        <p:nvSpPr>
          <p:cNvPr id="34820" name="Line 13"/>
          <p:cNvSpPr>
            <a:spLocks noChangeShapeType="1"/>
          </p:cNvSpPr>
          <p:nvPr/>
        </p:nvSpPr>
        <p:spPr bwMode="auto">
          <a:xfrm>
            <a:off x="4071938" y="27432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190" name="Line 14"/>
          <p:cNvSpPr>
            <a:spLocks noChangeShapeType="1"/>
          </p:cNvSpPr>
          <p:nvPr/>
        </p:nvSpPr>
        <p:spPr bwMode="auto">
          <a:xfrm flipH="1">
            <a:off x="1447800" y="1600200"/>
            <a:ext cx="1066800" cy="11430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191" name="Line 15"/>
          <p:cNvSpPr>
            <a:spLocks noChangeShapeType="1"/>
          </p:cNvSpPr>
          <p:nvPr/>
        </p:nvSpPr>
        <p:spPr bwMode="auto">
          <a:xfrm>
            <a:off x="2514600" y="1600200"/>
            <a:ext cx="381000" cy="6858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192" name="Line 16"/>
          <p:cNvSpPr>
            <a:spLocks noChangeShapeType="1"/>
          </p:cNvSpPr>
          <p:nvPr/>
        </p:nvSpPr>
        <p:spPr bwMode="auto">
          <a:xfrm>
            <a:off x="2895600" y="2286000"/>
            <a:ext cx="1143000" cy="4572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 flipH="1">
            <a:off x="4038600" y="2743200"/>
            <a:ext cx="9144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194" name="Line 18"/>
          <p:cNvSpPr>
            <a:spLocks noChangeShapeType="1"/>
          </p:cNvSpPr>
          <p:nvPr/>
        </p:nvSpPr>
        <p:spPr bwMode="auto">
          <a:xfrm flipV="1">
            <a:off x="4953000" y="2438400"/>
            <a:ext cx="12192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195" name="Line 19"/>
          <p:cNvSpPr>
            <a:spLocks noChangeShapeType="1"/>
          </p:cNvSpPr>
          <p:nvPr/>
        </p:nvSpPr>
        <p:spPr bwMode="auto">
          <a:xfrm>
            <a:off x="4953000" y="2438400"/>
            <a:ext cx="0" cy="3048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196" name="Line 20"/>
          <p:cNvSpPr>
            <a:spLocks noChangeShapeType="1"/>
          </p:cNvSpPr>
          <p:nvPr/>
        </p:nvSpPr>
        <p:spPr bwMode="auto">
          <a:xfrm>
            <a:off x="6172200" y="2743200"/>
            <a:ext cx="14478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197" name="Line 21"/>
          <p:cNvSpPr>
            <a:spLocks noChangeShapeType="1"/>
          </p:cNvSpPr>
          <p:nvPr/>
        </p:nvSpPr>
        <p:spPr bwMode="auto">
          <a:xfrm>
            <a:off x="6172200" y="2438400"/>
            <a:ext cx="0" cy="3048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grpSp>
        <p:nvGrpSpPr>
          <p:cNvPr id="34829" name="Group 22"/>
          <p:cNvGrpSpPr>
            <a:grpSpLocks/>
          </p:cNvGrpSpPr>
          <p:nvPr/>
        </p:nvGrpSpPr>
        <p:grpSpPr bwMode="auto">
          <a:xfrm>
            <a:off x="0" y="3886200"/>
            <a:ext cx="4076700" cy="1219200"/>
            <a:chOff x="336" y="1824"/>
            <a:chExt cx="2568" cy="768"/>
          </a:xfrm>
        </p:grpSpPr>
        <p:sp>
          <p:nvSpPr>
            <p:cNvPr id="34850" name="Line 23"/>
            <p:cNvSpPr>
              <a:spLocks noChangeShapeType="1"/>
            </p:cNvSpPr>
            <p:nvPr/>
          </p:nvSpPr>
          <p:spPr bwMode="auto">
            <a:xfrm>
              <a:off x="336" y="25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51" name="Line 24"/>
            <p:cNvSpPr>
              <a:spLocks noChangeShapeType="1"/>
            </p:cNvSpPr>
            <p:nvPr/>
          </p:nvSpPr>
          <p:spPr bwMode="auto">
            <a:xfrm flipV="1">
              <a:off x="1296" y="2496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52" name="Line 25"/>
            <p:cNvSpPr>
              <a:spLocks noChangeShapeType="1"/>
            </p:cNvSpPr>
            <p:nvPr/>
          </p:nvSpPr>
          <p:spPr bwMode="auto">
            <a:xfrm flipH="1">
              <a:off x="1584" y="225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53" name="Line 26"/>
            <p:cNvSpPr>
              <a:spLocks noChangeShapeType="1"/>
            </p:cNvSpPr>
            <p:nvPr/>
          </p:nvSpPr>
          <p:spPr bwMode="auto">
            <a:xfrm flipH="1">
              <a:off x="1440" y="240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54" name="Line 27"/>
            <p:cNvSpPr>
              <a:spLocks noChangeShapeType="1"/>
            </p:cNvSpPr>
            <p:nvPr/>
          </p:nvSpPr>
          <p:spPr bwMode="auto">
            <a:xfrm flipH="1">
              <a:off x="1728" y="1824"/>
              <a:ext cx="2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55" name="Line 28"/>
            <p:cNvSpPr>
              <a:spLocks noChangeShapeType="1"/>
            </p:cNvSpPr>
            <p:nvPr/>
          </p:nvSpPr>
          <p:spPr bwMode="auto">
            <a:xfrm>
              <a:off x="1944" y="182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56" name="Line 29"/>
            <p:cNvSpPr>
              <a:spLocks noChangeShapeType="1"/>
            </p:cNvSpPr>
            <p:nvPr/>
          </p:nvSpPr>
          <p:spPr bwMode="auto">
            <a:xfrm>
              <a:off x="2136" y="1968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57" name="Line 30"/>
            <p:cNvSpPr>
              <a:spLocks noChangeShapeType="1"/>
            </p:cNvSpPr>
            <p:nvPr/>
          </p:nvSpPr>
          <p:spPr bwMode="auto">
            <a:xfrm>
              <a:off x="2328" y="211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858" name="Line 31"/>
            <p:cNvSpPr>
              <a:spLocks noChangeShapeType="1"/>
            </p:cNvSpPr>
            <p:nvPr/>
          </p:nvSpPr>
          <p:spPr bwMode="auto">
            <a:xfrm>
              <a:off x="2616" y="2304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sp>
        <p:nvSpPr>
          <p:cNvPr id="34830" name="Line 32"/>
          <p:cNvSpPr>
            <a:spLocks noChangeShapeType="1"/>
          </p:cNvSpPr>
          <p:nvPr/>
        </p:nvSpPr>
        <p:spPr bwMode="auto">
          <a:xfrm>
            <a:off x="4071938" y="50292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09" name="Line 33"/>
          <p:cNvSpPr>
            <a:spLocks noChangeShapeType="1"/>
          </p:cNvSpPr>
          <p:nvPr/>
        </p:nvSpPr>
        <p:spPr bwMode="auto">
          <a:xfrm flipH="1">
            <a:off x="1447800" y="3886200"/>
            <a:ext cx="1066800" cy="11430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10" name="Line 34"/>
          <p:cNvSpPr>
            <a:spLocks noChangeShapeType="1"/>
          </p:cNvSpPr>
          <p:nvPr/>
        </p:nvSpPr>
        <p:spPr bwMode="auto">
          <a:xfrm>
            <a:off x="2514600" y="3886200"/>
            <a:ext cx="685800" cy="3048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11" name="Line 35"/>
          <p:cNvSpPr>
            <a:spLocks noChangeShapeType="1"/>
          </p:cNvSpPr>
          <p:nvPr/>
        </p:nvSpPr>
        <p:spPr bwMode="auto">
          <a:xfrm>
            <a:off x="3200400" y="4191000"/>
            <a:ext cx="838200" cy="8382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12" name="Line 36"/>
          <p:cNvSpPr>
            <a:spLocks noChangeShapeType="1"/>
          </p:cNvSpPr>
          <p:nvPr/>
        </p:nvSpPr>
        <p:spPr bwMode="auto">
          <a:xfrm flipH="1">
            <a:off x="4038600" y="5029200"/>
            <a:ext cx="3048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V="1">
            <a:off x="4343400" y="4724400"/>
            <a:ext cx="12192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>
            <a:off x="4343400" y="4724400"/>
            <a:ext cx="0" cy="3048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>
            <a:off x="5562600" y="5029200"/>
            <a:ext cx="2286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>
            <a:off x="5562600" y="4724400"/>
            <a:ext cx="0" cy="3048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>
            <a:off x="5791200" y="5029200"/>
            <a:ext cx="0" cy="2286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>
            <a:off x="5791200" y="5257800"/>
            <a:ext cx="7620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19" name="Line 43"/>
          <p:cNvSpPr>
            <a:spLocks noChangeShapeType="1"/>
          </p:cNvSpPr>
          <p:nvPr/>
        </p:nvSpPr>
        <p:spPr bwMode="auto">
          <a:xfrm>
            <a:off x="6553200" y="5029200"/>
            <a:ext cx="0" cy="2286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20" name="Line 44"/>
          <p:cNvSpPr>
            <a:spLocks noChangeShapeType="1"/>
          </p:cNvSpPr>
          <p:nvPr/>
        </p:nvSpPr>
        <p:spPr bwMode="auto">
          <a:xfrm>
            <a:off x="6553200" y="5029200"/>
            <a:ext cx="2286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21" name="Line 45"/>
          <p:cNvSpPr>
            <a:spLocks noChangeShapeType="1"/>
          </p:cNvSpPr>
          <p:nvPr/>
        </p:nvSpPr>
        <p:spPr bwMode="auto">
          <a:xfrm flipV="1">
            <a:off x="6781800" y="4876800"/>
            <a:ext cx="0" cy="1524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22" name="Line 46"/>
          <p:cNvSpPr>
            <a:spLocks noChangeShapeType="1"/>
          </p:cNvSpPr>
          <p:nvPr/>
        </p:nvSpPr>
        <p:spPr bwMode="auto">
          <a:xfrm>
            <a:off x="6781800" y="4876800"/>
            <a:ext cx="457200" cy="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23" name="Line 47"/>
          <p:cNvSpPr>
            <a:spLocks noChangeShapeType="1"/>
          </p:cNvSpPr>
          <p:nvPr/>
        </p:nvSpPr>
        <p:spPr bwMode="auto">
          <a:xfrm>
            <a:off x="7239000" y="4876800"/>
            <a:ext cx="0" cy="152400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4800600" y="1676400"/>
            <a:ext cx="1600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/>
              <a:t>Remise en état (retape)</a:t>
            </a:r>
          </a:p>
        </p:txBody>
      </p:sp>
      <p:sp>
        <p:nvSpPr>
          <p:cNvPr id="50225" name="Text Box 49"/>
          <p:cNvSpPr txBox="1">
            <a:spLocks noChangeArrowheads="1"/>
          </p:cNvSpPr>
          <p:nvPr/>
        </p:nvSpPr>
        <p:spPr bwMode="auto">
          <a:xfrm>
            <a:off x="4572000" y="2819400"/>
            <a:ext cx="19812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/>
              <a:t>Alpage en été</a:t>
            </a:r>
          </a:p>
          <a:p>
            <a:pPr eaLnBrk="1" hangingPunct="1"/>
            <a:r>
              <a:rPr lang="fr-FR" sz="1800"/>
              <a:t>Prairies printemps </a:t>
            </a:r>
          </a:p>
        </p:txBody>
      </p:sp>
      <p:sp>
        <p:nvSpPr>
          <p:cNvPr id="50226" name="Text Box 50"/>
          <p:cNvSpPr txBox="1">
            <a:spLocks noChangeArrowheads="1"/>
          </p:cNvSpPr>
          <p:nvPr/>
        </p:nvSpPr>
        <p:spPr bwMode="auto">
          <a:xfrm>
            <a:off x="4267200" y="5334000"/>
            <a:ext cx="37338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/>
              <a:t>Passage délicat de l’été</a:t>
            </a:r>
          </a:p>
          <a:p>
            <a:pPr eaLnBrk="1" hangingPunct="1"/>
            <a:r>
              <a:rPr lang="fr-FR" sz="1800" b="1"/>
              <a:t>(moins délicat si accès à des landes)</a:t>
            </a:r>
          </a:p>
        </p:txBody>
      </p:sp>
      <p:sp>
        <p:nvSpPr>
          <p:cNvPr id="34849" name="Text Box 51"/>
          <p:cNvSpPr txBox="1">
            <a:spLocks noChangeArrowheads="1"/>
          </p:cNvSpPr>
          <p:nvPr/>
        </p:nvSpPr>
        <p:spPr bwMode="auto">
          <a:xfrm>
            <a:off x="0" y="838200"/>
            <a:ext cx="1905000" cy="408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/>
              <a:t>2 CAS :</a:t>
            </a:r>
          </a:p>
          <a:p>
            <a:pPr eaLnBrk="1" hangingPunct="1"/>
            <a:endParaRPr lang="fr-FR" sz="1800" b="1"/>
          </a:p>
          <a:p>
            <a:pPr eaLnBrk="1" hangingPunct="1"/>
            <a:endParaRPr lang="fr-FR" sz="1800" b="1"/>
          </a:p>
          <a:p>
            <a:pPr eaLnBrk="1" hangingPunct="1"/>
            <a:r>
              <a:rPr lang="fr-FR" sz="1800" b="1"/>
              <a:t>1)</a:t>
            </a:r>
          </a:p>
          <a:p>
            <a:pPr eaLnBrk="1" hangingPunct="1"/>
            <a:endParaRPr lang="fr-FR" sz="1800" b="1"/>
          </a:p>
          <a:p>
            <a:pPr eaLnBrk="1" hangingPunct="1"/>
            <a:endParaRPr lang="fr-FR" sz="1800" b="1"/>
          </a:p>
          <a:p>
            <a:pPr eaLnBrk="1" hangingPunct="1"/>
            <a:endParaRPr lang="fr-FR" sz="1800" b="1"/>
          </a:p>
          <a:p>
            <a:pPr eaLnBrk="1" hangingPunct="1"/>
            <a:endParaRPr lang="fr-FR" sz="1800" b="1"/>
          </a:p>
          <a:p>
            <a:pPr eaLnBrk="1" hangingPunct="1"/>
            <a:endParaRPr lang="fr-FR" sz="1800" b="1"/>
          </a:p>
          <a:p>
            <a:pPr eaLnBrk="1" hangingPunct="1"/>
            <a:r>
              <a:rPr lang="fr-FR" sz="1800" b="1"/>
              <a:t>2)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0" grpId="0" animBg="1"/>
      <p:bldP spid="50191" grpId="0" animBg="1"/>
      <p:bldP spid="50192" grpId="0" animBg="1"/>
      <p:bldP spid="50193" grpId="0" animBg="1"/>
      <p:bldP spid="50194" grpId="0" animBg="1"/>
      <p:bldP spid="50195" grpId="0" animBg="1"/>
      <p:bldP spid="50196" grpId="0" animBg="1"/>
      <p:bldP spid="50197" grpId="0" animBg="1"/>
      <p:bldP spid="50209" grpId="0" animBg="1"/>
      <p:bldP spid="50210" grpId="0" animBg="1"/>
      <p:bldP spid="50211" grpId="0" animBg="1"/>
      <p:bldP spid="50212" grpId="0" animBg="1"/>
      <p:bldP spid="50213" grpId="0" animBg="1"/>
      <p:bldP spid="50214" grpId="0" animBg="1"/>
      <p:bldP spid="50215" grpId="0" animBg="1"/>
      <p:bldP spid="50216" grpId="0" animBg="1"/>
      <p:bldP spid="50217" grpId="0" animBg="1"/>
      <p:bldP spid="50218" grpId="0" animBg="1"/>
      <p:bldP spid="50219" grpId="0" animBg="1"/>
      <p:bldP spid="50220" grpId="0" animBg="1"/>
      <p:bldP spid="50221" grpId="0" animBg="1"/>
      <p:bldP spid="50222" grpId="0" animBg="1"/>
      <p:bldP spid="50223" grpId="0" animBg="1"/>
      <p:bldP spid="50224" grpId="0"/>
      <p:bldP spid="50225" grpId="0"/>
      <p:bldP spid="502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I.4 – L’accélération du rythme d’agnelage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fr-FR" smtClean="0"/>
              <a:t>Classiquement la brebis est saillie 7 mois après agnelage pour laisser des périodes de retapes entre deux agnelages</a:t>
            </a:r>
          </a:p>
          <a:p>
            <a:pPr lvl="1" eaLnBrk="1" hangingPunct="1">
              <a:buFontTx/>
              <a:buNone/>
            </a:pPr>
            <a:r>
              <a:rPr lang="fr-FR" smtClean="0"/>
              <a:t>	7 + 5 = 12 mois entre deux agnelages</a:t>
            </a:r>
          </a:p>
          <a:p>
            <a:pPr lvl="1" eaLnBrk="1" hangingPunct="1">
              <a:buFontTx/>
              <a:buNone/>
            </a:pPr>
            <a:r>
              <a:rPr lang="fr-FR" smtClean="0"/>
              <a:t>						</a:t>
            </a:r>
            <a:r>
              <a:rPr lang="fr-FR" i="1" smtClean="0"/>
              <a:t>…1 agnelage/an/brebis</a:t>
            </a:r>
          </a:p>
          <a:p>
            <a:pPr lvl="1" eaLnBrk="1" hangingPunct="1"/>
            <a:endParaRPr lang="fr-FR" i="1" smtClean="0"/>
          </a:p>
          <a:p>
            <a:pPr marL="0" indent="0" eaLnBrk="1" hangingPunct="1"/>
            <a:r>
              <a:rPr lang="fr-FR" smtClean="0"/>
              <a:t>Or la brebis pourrait être </a:t>
            </a:r>
            <a:r>
              <a:rPr lang="fr-FR" smtClean="0">
                <a:solidFill>
                  <a:srgbClr val="FF0000"/>
                </a:solidFill>
              </a:rPr>
              <a:t>saillie 3 mois</a:t>
            </a:r>
            <a:r>
              <a:rPr lang="fr-FR" smtClean="0"/>
              <a:t> après agnelage</a:t>
            </a:r>
          </a:p>
          <a:p>
            <a:pPr lvl="1" eaLnBrk="1" hangingPunct="1">
              <a:buFontTx/>
              <a:buNone/>
            </a:pPr>
            <a:r>
              <a:rPr lang="fr-FR" smtClean="0"/>
              <a:t>	3 + 5 = 8 mois entre deux agnelages</a:t>
            </a:r>
          </a:p>
          <a:p>
            <a:pPr lvl="1" eaLnBrk="1" hangingPunct="1">
              <a:buFontTx/>
              <a:buNone/>
            </a:pPr>
            <a:r>
              <a:rPr lang="fr-FR" smtClean="0"/>
              <a:t>						</a:t>
            </a:r>
            <a:r>
              <a:rPr lang="fr-FR" i="1" smtClean="0"/>
              <a:t>… 3 agnelages en 2 ans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fr-FR" sz="2400" smtClean="0"/>
              <a:t>L’alternative intensive en production viande : l’accélération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62000" y="1371600"/>
          <a:ext cx="7631113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0" name="Graphique" r:id="rId4" imgW="4629150" imgH="1962150" progId="Excel.Chart.8">
                  <p:embed/>
                </p:oleObj>
              </mc:Choice>
              <mc:Fallback>
                <p:oleObj name="Graphique" r:id="rId4" imgW="4629150" imgH="1962150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7631113" cy="323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fr-FR" sz="2400" smtClean="0">
                <a:solidFill>
                  <a:schemeClr val="tx1"/>
                </a:solidFill>
              </a:rPr>
              <a:t>Les systèmes accélérés : réduire la longue période improductive</a:t>
            </a:r>
          </a:p>
        </p:txBody>
      </p:sp>
      <p:sp>
        <p:nvSpPr>
          <p:cNvPr id="54276" name="Line 4"/>
          <p:cNvSpPr>
            <a:spLocks noChangeShapeType="1"/>
          </p:cNvSpPr>
          <p:nvPr/>
        </p:nvSpPr>
        <p:spPr bwMode="auto">
          <a:xfrm>
            <a:off x="4953000" y="3429000"/>
            <a:ext cx="18288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>
            <a:off x="5257800" y="35052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>
            <a:off x="-1752600" y="35052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104900" y="2286000"/>
            <a:ext cx="7010400" cy="1143000"/>
            <a:chOff x="696" y="1440"/>
            <a:chExt cx="4416" cy="720"/>
          </a:xfrm>
        </p:grpSpPr>
        <p:sp>
          <p:nvSpPr>
            <p:cNvPr id="39973" name="Line 8"/>
            <p:cNvSpPr>
              <a:spLocks noChangeShapeType="1"/>
            </p:cNvSpPr>
            <p:nvPr/>
          </p:nvSpPr>
          <p:spPr bwMode="auto">
            <a:xfrm flipV="1">
              <a:off x="4272" y="2112"/>
              <a:ext cx="144" cy="4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74" name="Line 9"/>
            <p:cNvSpPr>
              <a:spLocks noChangeShapeType="1"/>
            </p:cNvSpPr>
            <p:nvPr/>
          </p:nvSpPr>
          <p:spPr bwMode="auto">
            <a:xfrm flipH="1">
              <a:off x="4560" y="1872"/>
              <a:ext cx="144" cy="14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75" name="Line 10"/>
            <p:cNvSpPr>
              <a:spLocks noChangeShapeType="1"/>
            </p:cNvSpPr>
            <p:nvPr/>
          </p:nvSpPr>
          <p:spPr bwMode="auto">
            <a:xfrm flipH="1">
              <a:off x="4416" y="2016"/>
              <a:ext cx="144" cy="9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76" name="Line 11"/>
            <p:cNvSpPr>
              <a:spLocks noChangeShapeType="1"/>
            </p:cNvSpPr>
            <p:nvPr/>
          </p:nvSpPr>
          <p:spPr bwMode="auto">
            <a:xfrm flipH="1">
              <a:off x="4704" y="1440"/>
              <a:ext cx="216" cy="43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77" name="Line 12"/>
            <p:cNvSpPr>
              <a:spLocks noChangeShapeType="1"/>
            </p:cNvSpPr>
            <p:nvPr/>
          </p:nvSpPr>
          <p:spPr bwMode="auto">
            <a:xfrm>
              <a:off x="4920" y="1440"/>
              <a:ext cx="192" cy="14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78" name="Line 13"/>
            <p:cNvSpPr>
              <a:spLocks noChangeShapeType="1"/>
            </p:cNvSpPr>
            <p:nvPr/>
          </p:nvSpPr>
          <p:spPr bwMode="auto">
            <a:xfrm>
              <a:off x="696" y="1584"/>
              <a:ext cx="192" cy="144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79" name="Line 14"/>
            <p:cNvSpPr>
              <a:spLocks noChangeShapeType="1"/>
            </p:cNvSpPr>
            <p:nvPr/>
          </p:nvSpPr>
          <p:spPr bwMode="auto">
            <a:xfrm>
              <a:off x="888" y="1728"/>
              <a:ext cx="288" cy="19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80" name="Line 15"/>
            <p:cNvSpPr>
              <a:spLocks noChangeShapeType="1"/>
            </p:cNvSpPr>
            <p:nvPr/>
          </p:nvSpPr>
          <p:spPr bwMode="auto">
            <a:xfrm>
              <a:off x="1176" y="1920"/>
              <a:ext cx="288" cy="24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971800" y="2286000"/>
            <a:ext cx="4076700" cy="1219200"/>
            <a:chOff x="336" y="1824"/>
            <a:chExt cx="2568" cy="768"/>
          </a:xfrm>
        </p:grpSpPr>
        <p:sp>
          <p:nvSpPr>
            <p:cNvPr id="39964" name="Line 17"/>
            <p:cNvSpPr>
              <a:spLocks noChangeShapeType="1"/>
            </p:cNvSpPr>
            <p:nvPr/>
          </p:nvSpPr>
          <p:spPr bwMode="auto">
            <a:xfrm>
              <a:off x="336" y="2592"/>
              <a:ext cx="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65" name="Line 18"/>
            <p:cNvSpPr>
              <a:spLocks noChangeShapeType="1"/>
            </p:cNvSpPr>
            <p:nvPr/>
          </p:nvSpPr>
          <p:spPr bwMode="auto">
            <a:xfrm flipV="1">
              <a:off x="1296" y="2496"/>
              <a:ext cx="144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66" name="Line 19"/>
            <p:cNvSpPr>
              <a:spLocks noChangeShapeType="1"/>
            </p:cNvSpPr>
            <p:nvPr/>
          </p:nvSpPr>
          <p:spPr bwMode="auto">
            <a:xfrm flipH="1">
              <a:off x="1584" y="2256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67" name="Line 20"/>
            <p:cNvSpPr>
              <a:spLocks noChangeShapeType="1"/>
            </p:cNvSpPr>
            <p:nvPr/>
          </p:nvSpPr>
          <p:spPr bwMode="auto">
            <a:xfrm flipH="1">
              <a:off x="1440" y="2400"/>
              <a:ext cx="144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68" name="Line 21"/>
            <p:cNvSpPr>
              <a:spLocks noChangeShapeType="1"/>
            </p:cNvSpPr>
            <p:nvPr/>
          </p:nvSpPr>
          <p:spPr bwMode="auto">
            <a:xfrm flipH="1">
              <a:off x="1728" y="1824"/>
              <a:ext cx="216" cy="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69" name="Line 22"/>
            <p:cNvSpPr>
              <a:spLocks noChangeShapeType="1"/>
            </p:cNvSpPr>
            <p:nvPr/>
          </p:nvSpPr>
          <p:spPr bwMode="auto">
            <a:xfrm>
              <a:off x="1944" y="1824"/>
              <a:ext cx="192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70" name="Line 23"/>
            <p:cNvSpPr>
              <a:spLocks noChangeShapeType="1"/>
            </p:cNvSpPr>
            <p:nvPr/>
          </p:nvSpPr>
          <p:spPr bwMode="auto">
            <a:xfrm>
              <a:off x="2136" y="1968"/>
              <a:ext cx="192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71" name="Line 24"/>
            <p:cNvSpPr>
              <a:spLocks noChangeShapeType="1"/>
            </p:cNvSpPr>
            <p:nvPr/>
          </p:nvSpPr>
          <p:spPr bwMode="auto">
            <a:xfrm>
              <a:off x="2328" y="2112"/>
              <a:ext cx="288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72" name="Line 25"/>
            <p:cNvSpPr>
              <a:spLocks noChangeShapeType="1"/>
            </p:cNvSpPr>
            <p:nvPr/>
          </p:nvSpPr>
          <p:spPr bwMode="auto">
            <a:xfrm>
              <a:off x="2616" y="2304"/>
              <a:ext cx="288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sp>
        <p:nvSpPr>
          <p:cNvPr id="54298" name="AutoShape 26"/>
          <p:cNvSpPr>
            <a:spLocks noChangeArrowheads="1"/>
          </p:cNvSpPr>
          <p:nvPr/>
        </p:nvSpPr>
        <p:spPr bwMode="auto">
          <a:xfrm>
            <a:off x="4800600" y="2286000"/>
            <a:ext cx="228600" cy="1143000"/>
          </a:xfrm>
          <a:prstGeom prst="downArrow">
            <a:avLst>
              <a:gd name="adj1" fmla="val 50000"/>
              <a:gd name="adj2" fmla="val 125000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54299" name="Text Box 27"/>
          <p:cNvSpPr txBox="1">
            <a:spLocks noChangeArrowheads="1"/>
          </p:cNvSpPr>
          <p:nvPr/>
        </p:nvSpPr>
        <p:spPr bwMode="auto">
          <a:xfrm>
            <a:off x="4495800" y="182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FFFF00"/>
                </a:solidFill>
              </a:rPr>
              <a:t>Lutte 1</a:t>
            </a:r>
          </a:p>
        </p:txBody>
      </p:sp>
      <p:sp>
        <p:nvSpPr>
          <p:cNvPr id="54300" name="AutoShape 28"/>
          <p:cNvSpPr>
            <a:spLocks noChangeArrowheads="1"/>
          </p:cNvSpPr>
          <p:nvPr/>
        </p:nvSpPr>
        <p:spPr bwMode="auto">
          <a:xfrm>
            <a:off x="2362200" y="2286000"/>
            <a:ext cx="228600" cy="1143000"/>
          </a:xfrm>
          <a:prstGeom prst="downArrow">
            <a:avLst>
              <a:gd name="adj1" fmla="val 50000"/>
              <a:gd name="adj2" fmla="val 125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54301" name="Text Box 29"/>
          <p:cNvSpPr txBox="1">
            <a:spLocks noChangeArrowheads="1"/>
          </p:cNvSpPr>
          <p:nvPr/>
        </p:nvSpPr>
        <p:spPr bwMode="auto">
          <a:xfrm>
            <a:off x="2057400" y="182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FF0000"/>
                </a:solidFill>
              </a:rPr>
              <a:t>Lutte 2</a:t>
            </a:r>
          </a:p>
        </p:txBody>
      </p:sp>
      <p:sp>
        <p:nvSpPr>
          <p:cNvPr id="54303" name="Text Box 31"/>
          <p:cNvSpPr txBox="1">
            <a:spLocks noChangeArrowheads="1"/>
          </p:cNvSpPr>
          <p:nvPr/>
        </p:nvSpPr>
        <p:spPr bwMode="auto">
          <a:xfrm>
            <a:off x="6858000" y="182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/>
              <a:t>Lutte 3</a:t>
            </a:r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85800" y="2286000"/>
            <a:ext cx="4076700" cy="1219200"/>
            <a:chOff x="336" y="1824"/>
            <a:chExt cx="2568" cy="768"/>
          </a:xfrm>
        </p:grpSpPr>
        <p:sp>
          <p:nvSpPr>
            <p:cNvPr id="39955" name="Line 33"/>
            <p:cNvSpPr>
              <a:spLocks noChangeShapeType="1"/>
            </p:cNvSpPr>
            <p:nvPr/>
          </p:nvSpPr>
          <p:spPr bwMode="auto">
            <a:xfrm>
              <a:off x="336" y="2592"/>
              <a:ext cx="0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56" name="Line 34"/>
            <p:cNvSpPr>
              <a:spLocks noChangeShapeType="1"/>
            </p:cNvSpPr>
            <p:nvPr/>
          </p:nvSpPr>
          <p:spPr bwMode="auto">
            <a:xfrm flipV="1">
              <a:off x="1296" y="2496"/>
              <a:ext cx="144" cy="4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57" name="Line 35"/>
            <p:cNvSpPr>
              <a:spLocks noChangeShapeType="1"/>
            </p:cNvSpPr>
            <p:nvPr/>
          </p:nvSpPr>
          <p:spPr bwMode="auto">
            <a:xfrm flipH="1">
              <a:off x="1584" y="2256"/>
              <a:ext cx="144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58" name="Line 36"/>
            <p:cNvSpPr>
              <a:spLocks noChangeShapeType="1"/>
            </p:cNvSpPr>
            <p:nvPr/>
          </p:nvSpPr>
          <p:spPr bwMode="auto">
            <a:xfrm flipH="1">
              <a:off x="1440" y="2400"/>
              <a:ext cx="144" cy="96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59" name="Line 37"/>
            <p:cNvSpPr>
              <a:spLocks noChangeShapeType="1"/>
            </p:cNvSpPr>
            <p:nvPr/>
          </p:nvSpPr>
          <p:spPr bwMode="auto">
            <a:xfrm flipH="1">
              <a:off x="1728" y="1824"/>
              <a:ext cx="216" cy="43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60" name="Line 38"/>
            <p:cNvSpPr>
              <a:spLocks noChangeShapeType="1"/>
            </p:cNvSpPr>
            <p:nvPr/>
          </p:nvSpPr>
          <p:spPr bwMode="auto">
            <a:xfrm>
              <a:off x="1944" y="1824"/>
              <a:ext cx="192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61" name="Line 39"/>
            <p:cNvSpPr>
              <a:spLocks noChangeShapeType="1"/>
            </p:cNvSpPr>
            <p:nvPr/>
          </p:nvSpPr>
          <p:spPr bwMode="auto">
            <a:xfrm>
              <a:off x="2136" y="1968"/>
              <a:ext cx="192" cy="14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62" name="Line 40"/>
            <p:cNvSpPr>
              <a:spLocks noChangeShapeType="1"/>
            </p:cNvSpPr>
            <p:nvPr/>
          </p:nvSpPr>
          <p:spPr bwMode="auto">
            <a:xfrm>
              <a:off x="2328" y="2112"/>
              <a:ext cx="288" cy="192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9963" name="Line 41"/>
            <p:cNvSpPr>
              <a:spLocks noChangeShapeType="1"/>
            </p:cNvSpPr>
            <p:nvPr/>
          </p:nvSpPr>
          <p:spPr bwMode="auto">
            <a:xfrm>
              <a:off x="2616" y="2304"/>
              <a:ext cx="288" cy="24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sp>
        <p:nvSpPr>
          <p:cNvPr id="39951" name="Text Box 42"/>
          <p:cNvSpPr txBox="1">
            <a:spLocks noChangeArrowheads="1"/>
          </p:cNvSpPr>
          <p:nvPr/>
        </p:nvSpPr>
        <p:spPr bwMode="auto">
          <a:xfrm>
            <a:off x="2209800" y="5410200"/>
            <a:ext cx="449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</a:rPr>
              <a:t>3 agnelages en deux ans</a:t>
            </a:r>
          </a:p>
        </p:txBody>
      </p:sp>
      <p:sp>
        <p:nvSpPr>
          <p:cNvPr id="54315" name="Text Box 43"/>
          <p:cNvSpPr txBox="1">
            <a:spLocks noChangeArrowheads="1"/>
          </p:cNvSpPr>
          <p:nvPr/>
        </p:nvSpPr>
        <p:spPr bwMode="auto">
          <a:xfrm>
            <a:off x="5181600" y="18288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800" b="1">
                <a:solidFill>
                  <a:schemeClr val="tx1"/>
                </a:solidFill>
              </a:rPr>
              <a:t>&amp; 4</a:t>
            </a:r>
          </a:p>
        </p:txBody>
      </p:sp>
      <p:sp>
        <p:nvSpPr>
          <p:cNvPr id="54316" name="Line 44"/>
          <p:cNvSpPr>
            <a:spLocks noChangeShapeType="1"/>
          </p:cNvSpPr>
          <p:nvPr/>
        </p:nvSpPr>
        <p:spPr bwMode="auto">
          <a:xfrm>
            <a:off x="2514600" y="3429000"/>
            <a:ext cx="2057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4317" name="AutoShape 45"/>
          <p:cNvSpPr>
            <a:spLocks noChangeArrowheads="1"/>
          </p:cNvSpPr>
          <p:nvPr/>
        </p:nvSpPr>
        <p:spPr bwMode="auto">
          <a:xfrm>
            <a:off x="7086600" y="2286000"/>
            <a:ext cx="228600" cy="1143000"/>
          </a:xfrm>
          <a:prstGeom prst="downArrow">
            <a:avLst>
              <a:gd name="adj1" fmla="val 50000"/>
              <a:gd name="adj2" fmla="val 125000"/>
            </a:avLst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animBg="1"/>
      <p:bldP spid="54298" grpId="0" animBg="1"/>
      <p:bldP spid="54299" grpId="0"/>
      <p:bldP spid="54300" grpId="0" animBg="1"/>
      <p:bldP spid="54301" grpId="0"/>
      <p:bldP spid="54315" grpId="0"/>
      <p:bldP spid="54316" grpId="0" animBg="1"/>
      <p:bldP spid="543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II – Le cas de la production laitière</a:t>
            </a:r>
          </a:p>
        </p:txBody>
      </p:sp>
      <p:sp>
        <p:nvSpPr>
          <p:cNvPr id="4096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dirty="0" err="1" smtClean="0"/>
              <a:t>Capins</a:t>
            </a:r>
            <a:r>
              <a:rPr lang="fr-FR" dirty="0" smtClean="0"/>
              <a:t> lait, ovins lait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Cycle de production laitière</a:t>
            </a:r>
            <a:endParaRPr lang="fr-FR" dirty="0"/>
          </a:p>
        </p:txBody>
      </p:sp>
      <p:grpSp>
        <p:nvGrpSpPr>
          <p:cNvPr id="30" name="Groupe 29"/>
          <p:cNvGrpSpPr/>
          <p:nvPr/>
        </p:nvGrpSpPr>
        <p:grpSpPr>
          <a:xfrm>
            <a:off x="-34636" y="1746250"/>
            <a:ext cx="8915400" cy="3338368"/>
            <a:chOff x="-34636" y="1746250"/>
            <a:chExt cx="8915400" cy="3338368"/>
          </a:xfrm>
        </p:grpSpPr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727364" y="3636818"/>
              <a:ext cx="2362200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-34636" y="3789218"/>
              <a:ext cx="1600200" cy="73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/>
                <a:t>Naissance d’un l’agneau ou d’un chevreau</a:t>
              </a: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327564" y="3865418"/>
              <a:ext cx="1524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 b="1">
                  <a:solidFill>
                    <a:srgbClr val="FF0000"/>
                  </a:solidFill>
                </a:rPr>
                <a:t>1</a:t>
              </a:r>
              <a:r>
                <a:rPr lang="fr-FR" sz="1400" b="1" baseline="30000">
                  <a:solidFill>
                    <a:srgbClr val="FF0000"/>
                  </a:solidFill>
                </a:rPr>
                <a:t>er</a:t>
              </a:r>
              <a:r>
                <a:rPr lang="fr-FR" sz="1400" b="1">
                  <a:solidFill>
                    <a:srgbClr val="FF0000"/>
                  </a:solidFill>
                </a:rPr>
                <a:t>  agnelage</a:t>
              </a: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3089564" y="3408218"/>
              <a:ext cx="0" cy="457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117764" y="2493818"/>
              <a:ext cx="2438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 b="1">
                  <a:solidFill>
                    <a:schemeClr val="tx1"/>
                  </a:solidFill>
                </a:rPr>
                <a:t>LAITIER</a:t>
              </a: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117764" y="2493818"/>
              <a:ext cx="8763000" cy="2590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fr-FR"/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1108364" y="3103418"/>
              <a:ext cx="1524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/>
                <a:t>croissance</a:t>
              </a: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2556164" y="3027218"/>
              <a:ext cx="12192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rgbClr val="FF0000"/>
                  </a:solidFill>
                </a:rPr>
                <a:t>12 à24 mois</a:t>
              </a: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3165764" y="3636818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4003964" y="3255818"/>
              <a:ext cx="1295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tx1"/>
                  </a:solidFill>
                </a:rPr>
                <a:t>traite</a:t>
              </a: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6442364" y="3636818"/>
              <a:ext cx="609600" cy="0"/>
            </a:xfrm>
            <a:prstGeom prst="line">
              <a:avLst/>
            </a:prstGeom>
            <a:noFill/>
            <a:ln w="9525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5832764" y="3713018"/>
              <a:ext cx="1524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rgbClr val="00CC66"/>
                  </a:solidFill>
                </a:rPr>
                <a:t>tarissement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4232564" y="3636818"/>
              <a:ext cx="8382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tx1"/>
                  </a:solidFill>
                </a:rPr>
                <a:t>10 mois</a:t>
              </a: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6137564" y="3941618"/>
              <a:ext cx="9906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rgbClr val="00CC66"/>
                  </a:solidFill>
                </a:rPr>
                <a:t>2 mois</a:t>
              </a:r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5527964" y="3179618"/>
              <a:ext cx="1524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5451764" y="2874818"/>
              <a:ext cx="18288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tx1"/>
                  </a:solidFill>
                </a:rPr>
                <a:t>gestation</a:t>
              </a: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7128164" y="3103418"/>
              <a:ext cx="0" cy="838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7051964" y="3027218"/>
              <a:ext cx="1524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 b="1">
                  <a:solidFill>
                    <a:srgbClr val="FF0000"/>
                  </a:solidFill>
                </a:rPr>
                <a:t>2</a:t>
              </a:r>
              <a:r>
                <a:rPr lang="fr-FR" sz="1400" b="1" baseline="30000">
                  <a:solidFill>
                    <a:srgbClr val="FF0000"/>
                  </a:solidFill>
                </a:rPr>
                <a:t>ème</a:t>
              </a:r>
              <a:r>
                <a:rPr lang="fr-FR" sz="1400" b="1">
                  <a:solidFill>
                    <a:srgbClr val="FF0000"/>
                  </a:solidFill>
                </a:rPr>
                <a:t> agnelage</a:t>
              </a:r>
            </a:p>
          </p:txBody>
        </p:sp>
        <p:sp>
          <p:nvSpPr>
            <p:cNvPr id="22" name="Freeform 27"/>
            <p:cNvSpPr>
              <a:spLocks/>
            </p:cNvSpPr>
            <p:nvPr/>
          </p:nvSpPr>
          <p:spPr bwMode="auto">
            <a:xfrm>
              <a:off x="3318164" y="3636818"/>
              <a:ext cx="5054600" cy="1206500"/>
            </a:xfrm>
            <a:custGeom>
              <a:avLst/>
              <a:gdLst>
                <a:gd name="T0" fmla="*/ 2147483647 w 3184"/>
                <a:gd name="T1" fmla="*/ 0 h 760"/>
                <a:gd name="T2" fmla="*/ 2147483647 w 3184"/>
                <a:gd name="T3" fmla="*/ 2147483647 h 760"/>
                <a:gd name="T4" fmla="*/ 2147483647 w 3184"/>
                <a:gd name="T5" fmla="*/ 2147483647 h 760"/>
                <a:gd name="T6" fmla="*/ 0 w 3184"/>
                <a:gd name="T7" fmla="*/ 2147483647 h 7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84"/>
                <a:gd name="T13" fmla="*/ 0 h 760"/>
                <a:gd name="T14" fmla="*/ 3184 w 3184"/>
                <a:gd name="T15" fmla="*/ 760 h 7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84" h="760">
                  <a:moveTo>
                    <a:pt x="2448" y="0"/>
                  </a:moveTo>
                  <a:cubicBezTo>
                    <a:pt x="2816" y="232"/>
                    <a:pt x="3184" y="464"/>
                    <a:pt x="2976" y="576"/>
                  </a:cubicBezTo>
                  <a:cubicBezTo>
                    <a:pt x="2768" y="688"/>
                    <a:pt x="1696" y="760"/>
                    <a:pt x="1200" y="672"/>
                  </a:cubicBezTo>
                  <a:cubicBezTo>
                    <a:pt x="704" y="584"/>
                    <a:pt x="200" y="152"/>
                    <a:pt x="0" y="48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5223164" y="4398818"/>
              <a:ext cx="1905000" cy="62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rgbClr val="FF0000"/>
                  </a:solidFill>
                </a:rPr>
                <a:t>Cycle pendant 4 à 6 ans</a:t>
              </a:r>
            </a:p>
            <a:p>
              <a:pPr eaLnBrk="1" hangingPunct="1"/>
              <a:r>
                <a:rPr lang="fr-FR" sz="1400">
                  <a:solidFill>
                    <a:srgbClr val="FF0000"/>
                  </a:solidFill>
                </a:rPr>
                <a:t>… puis réforme</a:t>
              </a:r>
            </a:p>
          </p:txBody>
        </p:sp>
        <p:sp>
          <p:nvSpPr>
            <p:cNvPr id="24" name="Text Box 29"/>
            <p:cNvSpPr txBox="1">
              <a:spLocks noChangeArrowheads="1"/>
            </p:cNvSpPr>
            <p:nvPr/>
          </p:nvSpPr>
          <p:spPr bwMode="auto">
            <a:xfrm>
              <a:off x="1108364" y="4398818"/>
              <a:ext cx="16002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/>
                <a:t>Agnelle ou chevrette</a:t>
              </a:r>
            </a:p>
          </p:txBody>
        </p:sp>
        <p:sp>
          <p:nvSpPr>
            <p:cNvPr id="25" name="Text Box 30"/>
            <p:cNvSpPr txBox="1">
              <a:spLocks noChangeArrowheads="1"/>
            </p:cNvSpPr>
            <p:nvPr/>
          </p:nvSpPr>
          <p:spPr bwMode="auto">
            <a:xfrm>
              <a:off x="3241964" y="4551218"/>
              <a:ext cx="16002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tx1"/>
                  </a:solidFill>
                </a:rPr>
                <a:t>Brebis ou chèvre</a:t>
              </a:r>
            </a:p>
          </p:txBody>
        </p:sp>
        <p:sp>
          <p:nvSpPr>
            <p:cNvPr id="26" name="Text Box 31"/>
            <p:cNvSpPr txBox="1">
              <a:spLocks noChangeArrowheads="1"/>
            </p:cNvSpPr>
            <p:nvPr/>
          </p:nvSpPr>
          <p:spPr bwMode="auto">
            <a:xfrm>
              <a:off x="4918364" y="2493818"/>
              <a:ext cx="12192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/>
                <a:t>lutte</a:t>
              </a:r>
            </a:p>
          </p:txBody>
        </p:sp>
        <p:sp>
          <p:nvSpPr>
            <p:cNvPr id="27" name="Line 32"/>
            <p:cNvSpPr>
              <a:spLocks noChangeShapeType="1"/>
            </p:cNvSpPr>
            <p:nvPr/>
          </p:nvSpPr>
          <p:spPr bwMode="auto">
            <a:xfrm>
              <a:off x="5527964" y="2798618"/>
              <a:ext cx="0" cy="30480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8" name="Text Box 35"/>
            <p:cNvSpPr txBox="1">
              <a:spLocks noChangeArrowheads="1"/>
            </p:cNvSpPr>
            <p:nvPr/>
          </p:nvSpPr>
          <p:spPr bwMode="auto">
            <a:xfrm>
              <a:off x="5908964" y="3179618"/>
              <a:ext cx="8382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tx1"/>
                  </a:solidFill>
                </a:rPr>
                <a:t>5 mois</a:t>
              </a:r>
            </a:p>
          </p:txBody>
        </p:sp>
        <p:sp>
          <p:nvSpPr>
            <p:cNvPr id="29" name="Text Box 96"/>
            <p:cNvSpPr txBox="1">
              <a:spLocks noChangeArrowheads="1"/>
            </p:cNvSpPr>
            <p:nvPr/>
          </p:nvSpPr>
          <p:spPr bwMode="auto">
            <a:xfrm>
              <a:off x="7308273" y="1746250"/>
              <a:ext cx="1524000" cy="52705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tx1"/>
                  </a:solidFill>
                </a:rPr>
                <a:t>Agneau vendu à 7 jours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616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smtClean="0"/>
              <a:t>Schéma de production laitier caprin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1676400" y="1447800"/>
            <a:ext cx="2438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100 chèvres laitières</a:t>
            </a:r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3962400" y="1600200"/>
            <a:ext cx="0" cy="40386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3352800" y="5715000"/>
            <a:ext cx="1295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80 850 L</a:t>
            </a:r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533400" y="2971800"/>
            <a:ext cx="3048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838200" y="2819400"/>
            <a:ext cx="1752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FR"/>
              <a:t>1 morte</a:t>
            </a:r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838200" y="4114800"/>
            <a:ext cx="1676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fr-FR"/>
              <a:t>14 réformées</a:t>
            </a:r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533400" y="4343400"/>
            <a:ext cx="3048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 flipV="1">
            <a:off x="533400" y="1600200"/>
            <a:ext cx="0" cy="27432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533400" y="1600200"/>
            <a:ext cx="11430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21548" name="Text Box 12"/>
          <p:cNvSpPr txBox="1">
            <a:spLocks noChangeArrowheads="1"/>
          </p:cNvSpPr>
          <p:nvPr/>
        </p:nvSpPr>
        <p:spPr bwMode="auto">
          <a:xfrm>
            <a:off x="2057400" y="2743200"/>
            <a:ext cx="19050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FF0000"/>
                </a:solidFill>
              </a:rPr>
              <a:t>Mortalité </a:t>
            </a:r>
          </a:p>
          <a:p>
            <a:pPr eaLnBrk="1" hangingPunct="1"/>
            <a:r>
              <a:rPr lang="fr-FR" sz="1400">
                <a:solidFill>
                  <a:srgbClr val="FF0000"/>
                </a:solidFill>
              </a:rPr>
              <a:t>= 1/100</a:t>
            </a:r>
          </a:p>
        </p:txBody>
      </p:sp>
      <p:sp>
        <p:nvSpPr>
          <p:cNvPr id="321549" name="Text Box 13"/>
          <p:cNvSpPr txBox="1">
            <a:spLocks noChangeArrowheads="1"/>
          </p:cNvSpPr>
          <p:nvPr/>
        </p:nvSpPr>
        <p:spPr bwMode="auto">
          <a:xfrm>
            <a:off x="2057400" y="4038600"/>
            <a:ext cx="19050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FF0000"/>
                </a:solidFill>
              </a:rPr>
              <a:t>Taux réforme</a:t>
            </a:r>
          </a:p>
          <a:p>
            <a:pPr eaLnBrk="1" hangingPunct="1"/>
            <a:r>
              <a:rPr lang="fr-FR" sz="1400">
                <a:solidFill>
                  <a:srgbClr val="FF0000"/>
                </a:solidFill>
              </a:rPr>
              <a:t>= 14/100</a:t>
            </a:r>
          </a:p>
        </p:txBody>
      </p:sp>
      <p:sp>
        <p:nvSpPr>
          <p:cNvPr id="41998" name="Line 15"/>
          <p:cNvSpPr>
            <a:spLocks noChangeShapeType="1"/>
          </p:cNvSpPr>
          <p:nvPr/>
        </p:nvSpPr>
        <p:spPr bwMode="auto">
          <a:xfrm>
            <a:off x="6172200" y="1752600"/>
            <a:ext cx="3810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1999" name="Text Box 16"/>
          <p:cNvSpPr txBox="1">
            <a:spLocks noChangeArrowheads="1"/>
          </p:cNvSpPr>
          <p:nvPr/>
        </p:nvSpPr>
        <p:spPr bwMode="auto">
          <a:xfrm>
            <a:off x="6324600" y="4495800"/>
            <a:ext cx="2590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00CC66"/>
                </a:solidFill>
              </a:rPr>
              <a:t>18 chevrette &gt; 12 mois</a:t>
            </a:r>
          </a:p>
        </p:txBody>
      </p:sp>
      <p:sp>
        <p:nvSpPr>
          <p:cNvPr id="42000" name="Text Box 17"/>
          <p:cNvSpPr txBox="1">
            <a:spLocks noChangeArrowheads="1"/>
          </p:cNvSpPr>
          <p:nvPr/>
        </p:nvSpPr>
        <p:spPr bwMode="auto">
          <a:xfrm>
            <a:off x="6324600" y="5791200"/>
            <a:ext cx="2590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>
                <a:solidFill>
                  <a:srgbClr val="00CC66"/>
                </a:solidFill>
              </a:rPr>
              <a:t>15 chevrettes saillies</a:t>
            </a:r>
          </a:p>
        </p:txBody>
      </p:sp>
      <p:sp>
        <p:nvSpPr>
          <p:cNvPr id="42001" name="Line 18"/>
          <p:cNvSpPr>
            <a:spLocks noChangeShapeType="1"/>
          </p:cNvSpPr>
          <p:nvPr/>
        </p:nvSpPr>
        <p:spPr bwMode="auto">
          <a:xfrm>
            <a:off x="3962400" y="1600200"/>
            <a:ext cx="22098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2002" name="Line 19"/>
          <p:cNvSpPr>
            <a:spLocks noChangeShapeType="1"/>
          </p:cNvSpPr>
          <p:nvPr/>
        </p:nvSpPr>
        <p:spPr bwMode="auto">
          <a:xfrm>
            <a:off x="6172200" y="990600"/>
            <a:ext cx="0" cy="15240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2003" name="Line 20"/>
          <p:cNvSpPr>
            <a:spLocks noChangeShapeType="1"/>
          </p:cNvSpPr>
          <p:nvPr/>
        </p:nvSpPr>
        <p:spPr bwMode="auto">
          <a:xfrm flipV="1">
            <a:off x="5257800" y="1752600"/>
            <a:ext cx="0" cy="4267200"/>
          </a:xfrm>
          <a:prstGeom prst="line">
            <a:avLst/>
          </a:prstGeom>
          <a:noFill/>
          <a:ln w="9525">
            <a:solidFill>
              <a:srgbClr val="00CC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2004" name="Line 21"/>
          <p:cNvSpPr>
            <a:spLocks noChangeShapeType="1"/>
          </p:cNvSpPr>
          <p:nvPr/>
        </p:nvSpPr>
        <p:spPr bwMode="auto">
          <a:xfrm>
            <a:off x="6172200" y="2514600"/>
            <a:ext cx="3810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2005" name="Line 22"/>
          <p:cNvSpPr>
            <a:spLocks noChangeShapeType="1"/>
          </p:cNvSpPr>
          <p:nvPr/>
        </p:nvSpPr>
        <p:spPr bwMode="auto">
          <a:xfrm>
            <a:off x="7391400" y="2743200"/>
            <a:ext cx="0" cy="1676400"/>
          </a:xfrm>
          <a:prstGeom prst="line">
            <a:avLst/>
          </a:prstGeom>
          <a:noFill/>
          <a:ln w="9525">
            <a:solidFill>
              <a:srgbClr val="00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2006" name="Line 23"/>
          <p:cNvSpPr>
            <a:spLocks noChangeShapeType="1"/>
          </p:cNvSpPr>
          <p:nvPr/>
        </p:nvSpPr>
        <p:spPr bwMode="auto">
          <a:xfrm>
            <a:off x="7391400" y="4953000"/>
            <a:ext cx="0" cy="762000"/>
          </a:xfrm>
          <a:prstGeom prst="line">
            <a:avLst/>
          </a:prstGeom>
          <a:noFill/>
          <a:ln w="9525">
            <a:solidFill>
              <a:srgbClr val="00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2007" name="Line 24"/>
          <p:cNvSpPr>
            <a:spLocks noChangeShapeType="1"/>
          </p:cNvSpPr>
          <p:nvPr/>
        </p:nvSpPr>
        <p:spPr bwMode="auto">
          <a:xfrm flipH="1">
            <a:off x="5257800" y="6019800"/>
            <a:ext cx="990600" cy="0"/>
          </a:xfrm>
          <a:prstGeom prst="line">
            <a:avLst/>
          </a:prstGeom>
          <a:noFill/>
          <a:ln w="9525">
            <a:solidFill>
              <a:srgbClr val="00CC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2008" name="Line 25"/>
          <p:cNvSpPr>
            <a:spLocks noChangeShapeType="1"/>
          </p:cNvSpPr>
          <p:nvPr/>
        </p:nvSpPr>
        <p:spPr bwMode="auto">
          <a:xfrm flipH="1">
            <a:off x="4114800" y="1752600"/>
            <a:ext cx="1143000" cy="0"/>
          </a:xfrm>
          <a:prstGeom prst="line">
            <a:avLst/>
          </a:prstGeom>
          <a:noFill/>
          <a:ln w="9525">
            <a:solidFill>
              <a:srgbClr val="00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21562" name="Text Box 26"/>
          <p:cNvSpPr txBox="1">
            <a:spLocks noChangeArrowheads="1"/>
          </p:cNvSpPr>
          <p:nvPr/>
        </p:nvSpPr>
        <p:spPr bwMode="auto">
          <a:xfrm>
            <a:off x="4191000" y="3200400"/>
            <a:ext cx="2133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FF0000"/>
                </a:solidFill>
              </a:rPr>
              <a:t>Taux renouvellement</a:t>
            </a:r>
          </a:p>
          <a:p>
            <a:pPr eaLnBrk="1" hangingPunct="1"/>
            <a:r>
              <a:rPr lang="fr-FR" sz="1400">
                <a:solidFill>
                  <a:srgbClr val="FF0000"/>
                </a:solidFill>
              </a:rPr>
              <a:t>= 15/ 100</a:t>
            </a:r>
          </a:p>
          <a:p>
            <a:pPr eaLnBrk="1" hangingPunct="1"/>
            <a:endParaRPr lang="fr-FR" sz="1400">
              <a:solidFill>
                <a:srgbClr val="FF0000"/>
              </a:solidFill>
            </a:endParaRPr>
          </a:p>
          <a:p>
            <a:pPr eaLnBrk="1" hangingPunct="1"/>
            <a:r>
              <a:rPr lang="fr-FR" sz="1400">
                <a:solidFill>
                  <a:srgbClr val="FF0000"/>
                </a:solidFill>
              </a:rPr>
              <a:t>Auto-renouvellement</a:t>
            </a:r>
          </a:p>
          <a:p>
            <a:pPr eaLnBrk="1" hangingPunct="1"/>
            <a:r>
              <a:rPr lang="fr-FR" sz="1400">
                <a:solidFill>
                  <a:srgbClr val="FF0000"/>
                </a:solidFill>
              </a:rPr>
              <a:t>100%</a:t>
            </a:r>
          </a:p>
        </p:txBody>
      </p:sp>
      <p:sp>
        <p:nvSpPr>
          <p:cNvPr id="42010" name="Line 27"/>
          <p:cNvSpPr>
            <a:spLocks noChangeShapeType="1"/>
          </p:cNvSpPr>
          <p:nvPr/>
        </p:nvSpPr>
        <p:spPr bwMode="auto">
          <a:xfrm>
            <a:off x="6172200" y="990600"/>
            <a:ext cx="304800" cy="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21564" name="Text Box 28"/>
          <p:cNvSpPr txBox="1">
            <a:spLocks noChangeArrowheads="1"/>
          </p:cNvSpPr>
          <p:nvPr/>
        </p:nvSpPr>
        <p:spPr bwMode="auto">
          <a:xfrm>
            <a:off x="6400800" y="1219200"/>
            <a:ext cx="2590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FF0000"/>
                </a:solidFill>
              </a:rPr>
              <a:t>Mortalité 1</a:t>
            </a:r>
            <a:r>
              <a:rPr lang="fr-FR" sz="1400" baseline="30000">
                <a:solidFill>
                  <a:srgbClr val="FF0000"/>
                </a:solidFill>
              </a:rPr>
              <a:t>ère</a:t>
            </a:r>
            <a:r>
              <a:rPr lang="fr-FR" sz="1400">
                <a:solidFill>
                  <a:srgbClr val="FF0000"/>
                </a:solidFill>
              </a:rPr>
              <a:t> semaine = 23/235</a:t>
            </a:r>
          </a:p>
        </p:txBody>
      </p:sp>
      <p:sp>
        <p:nvSpPr>
          <p:cNvPr id="42012" name="Text Box 29"/>
          <p:cNvSpPr txBox="1">
            <a:spLocks noChangeArrowheads="1"/>
          </p:cNvSpPr>
          <p:nvPr/>
        </p:nvSpPr>
        <p:spPr bwMode="auto">
          <a:xfrm>
            <a:off x="6629400" y="838200"/>
            <a:ext cx="21336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/>
              <a:t>23 chevreaux morts</a:t>
            </a:r>
          </a:p>
          <a:p>
            <a:pPr eaLnBrk="1" hangingPunct="1"/>
            <a:endParaRPr lang="fr-FR"/>
          </a:p>
          <a:p>
            <a:pPr eaLnBrk="1" hangingPunct="1"/>
            <a:r>
              <a:rPr lang="fr-FR"/>
              <a:t>210</a:t>
            </a:r>
            <a:r>
              <a:rPr lang="fr-FR" i="1"/>
              <a:t>  vendus à 7 jours</a:t>
            </a:r>
          </a:p>
          <a:p>
            <a:pPr eaLnBrk="1" hangingPunct="1"/>
            <a:endParaRPr lang="fr-FR"/>
          </a:p>
          <a:p>
            <a:pPr eaLnBrk="1" hangingPunct="1"/>
            <a:r>
              <a:rPr lang="fr-FR"/>
              <a:t>25 femelles conservées</a:t>
            </a:r>
          </a:p>
        </p:txBody>
      </p:sp>
      <p:sp>
        <p:nvSpPr>
          <p:cNvPr id="321566" name="Text Box 30"/>
          <p:cNvSpPr txBox="1">
            <a:spLocks noChangeArrowheads="1"/>
          </p:cNvSpPr>
          <p:nvPr/>
        </p:nvSpPr>
        <p:spPr bwMode="auto">
          <a:xfrm>
            <a:off x="3657600" y="762000"/>
            <a:ext cx="24384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FF0000"/>
                </a:solidFill>
              </a:rPr>
              <a:t>Fertilité = 95/100 </a:t>
            </a:r>
          </a:p>
          <a:p>
            <a:pPr eaLnBrk="1" hangingPunct="1"/>
            <a:r>
              <a:rPr lang="fr-FR" sz="1400">
                <a:solidFill>
                  <a:srgbClr val="FF0000"/>
                </a:solidFill>
              </a:rPr>
              <a:t>Prolificité = 258/100</a:t>
            </a:r>
          </a:p>
        </p:txBody>
      </p:sp>
      <p:sp>
        <p:nvSpPr>
          <p:cNvPr id="42014" name="Text Box 31"/>
          <p:cNvSpPr txBox="1">
            <a:spLocks noChangeArrowheads="1"/>
          </p:cNvSpPr>
          <p:nvPr/>
        </p:nvSpPr>
        <p:spPr bwMode="auto">
          <a:xfrm>
            <a:off x="6400800" y="457200"/>
            <a:ext cx="2209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i="1" u="sng"/>
              <a:t>258 mises bas</a:t>
            </a:r>
          </a:p>
        </p:txBody>
      </p:sp>
      <p:sp>
        <p:nvSpPr>
          <p:cNvPr id="321568" name="Text Box 32"/>
          <p:cNvSpPr txBox="1">
            <a:spLocks noChangeArrowheads="1"/>
          </p:cNvSpPr>
          <p:nvPr/>
        </p:nvSpPr>
        <p:spPr bwMode="auto">
          <a:xfrm>
            <a:off x="-152400" y="5473700"/>
            <a:ext cx="3810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fr-FR" sz="1400">
                <a:solidFill>
                  <a:srgbClr val="FF0000"/>
                </a:solidFill>
              </a:rPr>
              <a:t>PL/chèvre = 825 L</a:t>
            </a:r>
          </a:p>
          <a:p>
            <a:pPr eaLnBrk="1" hangingPunct="1">
              <a:spcBef>
                <a:spcPct val="0"/>
              </a:spcBef>
            </a:pPr>
            <a:r>
              <a:rPr lang="fr-FR" sz="1400">
                <a:solidFill>
                  <a:srgbClr val="FF0000"/>
                </a:solidFill>
              </a:rPr>
              <a:t>1 chèvre avec arrêt de production</a:t>
            </a:r>
          </a:p>
          <a:p>
            <a:pPr eaLnBrk="1" hangingPunct="1">
              <a:spcBef>
                <a:spcPct val="0"/>
              </a:spcBef>
            </a:pPr>
            <a:r>
              <a:rPr lang="fr-FR" sz="1400">
                <a:solidFill>
                  <a:srgbClr val="FF0000"/>
                </a:solidFill>
              </a:rPr>
              <a:t>20 cas de chute de production de plus de 10 %</a:t>
            </a:r>
          </a:p>
          <a:p>
            <a:pPr eaLnBrk="1" hangingPunct="1">
              <a:spcBef>
                <a:spcPct val="0"/>
              </a:spcBef>
            </a:pPr>
            <a:endParaRPr lang="fr-FR" sz="14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fr-FR" sz="1400">
                <a:solidFill>
                  <a:srgbClr val="FF0000"/>
                </a:solidFill>
              </a:rPr>
              <a:t>Taux moyens : TB 40, TP 34.6</a:t>
            </a:r>
          </a:p>
          <a:p>
            <a:pPr eaLnBrk="1" hangingPunct="1">
              <a:spcBef>
                <a:spcPct val="0"/>
              </a:spcBef>
            </a:pPr>
            <a:r>
              <a:rPr lang="fr-FR" sz="1400">
                <a:solidFill>
                  <a:srgbClr val="FF0000"/>
                </a:solidFill>
              </a:rPr>
              <a:t>Cellules :  1 490 000  en moyenne</a:t>
            </a:r>
          </a:p>
        </p:txBody>
      </p:sp>
      <p:sp>
        <p:nvSpPr>
          <p:cNvPr id="321569" name="Text Box 33"/>
          <p:cNvSpPr txBox="1">
            <a:spLocks noChangeArrowheads="1"/>
          </p:cNvSpPr>
          <p:nvPr/>
        </p:nvSpPr>
        <p:spPr bwMode="auto">
          <a:xfrm>
            <a:off x="6477000" y="6172200"/>
            <a:ext cx="2362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FF0000"/>
                </a:solidFill>
              </a:rPr>
              <a:t>Âge à la mise bas: 24 mois, poids à la mise bas, …</a:t>
            </a:r>
          </a:p>
        </p:txBody>
      </p:sp>
      <p:sp>
        <p:nvSpPr>
          <p:cNvPr id="42017" name="Line 22"/>
          <p:cNvSpPr>
            <a:spLocks noChangeShapeType="1"/>
          </p:cNvSpPr>
          <p:nvPr/>
        </p:nvSpPr>
        <p:spPr bwMode="auto">
          <a:xfrm>
            <a:off x="7391400" y="3048000"/>
            <a:ext cx="457200" cy="0"/>
          </a:xfrm>
          <a:prstGeom prst="line">
            <a:avLst/>
          </a:prstGeom>
          <a:noFill/>
          <a:ln w="9525">
            <a:solidFill>
              <a:srgbClr val="00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2018" name="Line 22"/>
          <p:cNvSpPr>
            <a:spLocks noChangeShapeType="1"/>
          </p:cNvSpPr>
          <p:nvPr/>
        </p:nvSpPr>
        <p:spPr bwMode="auto">
          <a:xfrm>
            <a:off x="7391400" y="3505200"/>
            <a:ext cx="457200" cy="0"/>
          </a:xfrm>
          <a:prstGeom prst="line">
            <a:avLst/>
          </a:prstGeom>
          <a:noFill/>
          <a:ln w="9525">
            <a:solidFill>
              <a:srgbClr val="00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2019" name="Text Box 16"/>
          <p:cNvSpPr txBox="1">
            <a:spLocks noChangeArrowheads="1"/>
          </p:cNvSpPr>
          <p:nvPr/>
        </p:nvSpPr>
        <p:spPr bwMode="auto">
          <a:xfrm>
            <a:off x="7772400" y="2895600"/>
            <a:ext cx="1371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200">
                <a:solidFill>
                  <a:srgbClr val="00CC66"/>
                </a:solidFill>
              </a:rPr>
              <a:t>1 chevrette morte</a:t>
            </a:r>
          </a:p>
        </p:txBody>
      </p:sp>
      <p:sp>
        <p:nvSpPr>
          <p:cNvPr id="42020" name="Text Box 16"/>
          <p:cNvSpPr txBox="1">
            <a:spLocks noChangeArrowheads="1"/>
          </p:cNvSpPr>
          <p:nvPr/>
        </p:nvSpPr>
        <p:spPr bwMode="auto">
          <a:xfrm>
            <a:off x="7620000" y="33528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200">
                <a:solidFill>
                  <a:srgbClr val="00CC66"/>
                </a:solidFill>
              </a:rPr>
              <a:t> 4 chevrettes vendues à un autre éleveur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48" grpId="0"/>
      <p:bldP spid="321549" grpId="0"/>
      <p:bldP spid="321562" grpId="0"/>
      <p:bldP spid="321564" grpId="0"/>
      <p:bldP spid="321566" grpId="0"/>
      <p:bldP spid="321568" grpId="0"/>
      <p:bldP spid="3215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mise bas</a:t>
            </a:r>
            <a:endParaRPr lang="fr-FR" dirty="0"/>
          </a:p>
        </p:txBody>
      </p:sp>
      <p:pic>
        <p:nvPicPr>
          <p:cNvPr id="3" name="Picture 3" descr="E:\photos\P1030549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53000" y="1074063"/>
            <a:ext cx="3352800" cy="4986723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avec flèche 3"/>
          <p:cNvCxnSpPr/>
          <p:nvPr/>
        </p:nvCxnSpPr>
        <p:spPr>
          <a:xfrm flipV="1">
            <a:off x="3415145" y="3567423"/>
            <a:ext cx="1530927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74" name="Picture 2" descr="E:\photos\P1030557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8444" y="1929124"/>
            <a:ext cx="3165301" cy="327660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558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délivrance des enveloppes </a:t>
            </a:r>
            <a:r>
              <a:rPr lang="fr-FR" dirty="0" err="1" smtClean="0"/>
              <a:t>foetales</a:t>
            </a:r>
            <a:endParaRPr lang="fr-FR" dirty="0"/>
          </a:p>
        </p:txBody>
      </p:sp>
      <p:pic>
        <p:nvPicPr>
          <p:cNvPr id="104450" name="Picture 2" descr="E:\photos\P1030578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369433"/>
            <a:ext cx="6635750" cy="4976813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974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I. Les </a:t>
            </a:r>
            <a:r>
              <a:rPr lang="fr-FR" dirty="0" smtClean="0"/>
              <a:t>brebis allaitantes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= ovins allaitants =  ovins viande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chevreaux sont séparés des mères</a:t>
            </a:r>
            <a:endParaRPr lang="fr-FR" dirty="0"/>
          </a:p>
        </p:txBody>
      </p:sp>
      <p:pic>
        <p:nvPicPr>
          <p:cNvPr id="100354" name="Picture 2" descr="E:\photos\P103054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5791200" cy="434340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826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Désinfection du cordon ombilical </a:t>
            </a:r>
            <a:endParaRPr lang="fr-FR" dirty="0"/>
          </a:p>
        </p:txBody>
      </p:sp>
      <p:pic>
        <p:nvPicPr>
          <p:cNvPr id="101378" name="Picture 2" descr="E:\photos\P1030558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315200" cy="548640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57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Du colostrum pendant 48h</a:t>
            </a:r>
            <a:endParaRPr lang="fr-FR" dirty="0"/>
          </a:p>
        </p:txBody>
      </p:sp>
      <p:pic>
        <p:nvPicPr>
          <p:cNvPr id="102402" name="Picture 2" descr="E:\photos\P103055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086600" cy="531495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63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Puis un allaitement artificiel pendant 5 jours</a:t>
            </a:r>
            <a:endParaRPr lang="fr-FR" dirty="0"/>
          </a:p>
        </p:txBody>
      </p:sp>
      <p:pic>
        <p:nvPicPr>
          <p:cNvPr id="107522" name="Picture 2" descr="C:\ALetort\Mes documents\BIBLIO\Photos élevage\louv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4"/>
          <a:stretch/>
        </p:blipFill>
        <p:spPr bwMode="auto">
          <a:xfrm>
            <a:off x="838200" y="1233055"/>
            <a:ext cx="7350093" cy="4921711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642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Mamelle de la chèvre</a:t>
            </a:r>
          </a:p>
        </p:txBody>
      </p:sp>
      <p:pic>
        <p:nvPicPr>
          <p:cNvPr id="44035" name="Picture 4" descr="1608_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882650"/>
            <a:ext cx="6191250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dirty="0" smtClean="0"/>
              <a:t>Type d’installations de traite</a:t>
            </a:r>
          </a:p>
        </p:txBody>
      </p:sp>
      <p:pic>
        <p:nvPicPr>
          <p:cNvPr id="47107" name="Picture 4" descr="1607_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946439"/>
            <a:ext cx="525780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D:\Mes documents\BIBLIO\photos grangiers\P10601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4075" y="228600"/>
            <a:ext cx="4824413" cy="643255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D:\Mes documents\BIBLIO\photos grangiers\P10601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1484313"/>
            <a:ext cx="3937000" cy="295275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" name="Picture 3" descr="D:\Mes documents\BIBLIO\photos grangiers\P10601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638" y="260350"/>
            <a:ext cx="4732337" cy="6310313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Courbe de lactation d’une chèvre</a:t>
            </a:r>
          </a:p>
        </p:txBody>
      </p:sp>
      <p:pic>
        <p:nvPicPr>
          <p:cNvPr id="48131" name="Picture 4" descr="1606_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0000">
            <a:off x="457200" y="685800"/>
            <a:ext cx="8026400" cy="554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93" name="Group 53"/>
          <p:cNvGraphicFramePr>
            <a:graphicFrameLocks noGrp="1"/>
          </p:cNvGraphicFramePr>
          <p:nvPr>
            <p:ph idx="1"/>
          </p:nvPr>
        </p:nvGraphicFramePr>
        <p:xfrm>
          <a:off x="2667000" y="1066800"/>
          <a:ext cx="4114800" cy="2544763"/>
        </p:xfrm>
        <a:graphic>
          <a:graphicData uri="http://schemas.openxmlformats.org/drawingml/2006/table">
            <a:tbl>
              <a:tblPr/>
              <a:tblGrid>
                <a:gridCol w="1030288"/>
                <a:gridCol w="1028700"/>
                <a:gridCol w="1028700"/>
                <a:gridCol w="1027112"/>
              </a:tblGrid>
              <a:tr h="1006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 </a:t>
                      </a:r>
                      <a:endParaRPr kumimoji="0" lang="fr-F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Matière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Sèche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(MS)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Matière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protéique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Lipides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(MG)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2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Vache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132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35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38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Chèvre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115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34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35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Brebis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185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60</a:t>
                      </a:r>
                      <a:endParaRPr kumimoji="0" lang="fr-F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70</a:t>
                      </a:r>
                      <a:endParaRPr kumimoji="0" lang="fr-F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9154" name="Rectangle 5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smtClean="0"/>
              <a:t>Une faible production compensée par la valorisation</a:t>
            </a:r>
          </a:p>
        </p:txBody>
      </p:sp>
      <p:sp>
        <p:nvSpPr>
          <p:cNvPr id="49155" name="Rectangle 5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191000"/>
            <a:ext cx="8229600" cy="2087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dirty="0" smtClean="0"/>
              <a:t>Vocation fromagère :</a:t>
            </a:r>
          </a:p>
          <a:p>
            <a:pPr lvl="1" eaLnBrk="1" hangingPunct="1">
              <a:lnSpc>
                <a:spcPct val="90000"/>
              </a:lnSpc>
            </a:pPr>
            <a:r>
              <a:rPr lang="fr-FR" dirty="0" smtClean="0"/>
              <a:t>AOP Picodon</a:t>
            </a:r>
          </a:p>
          <a:p>
            <a:pPr lvl="1" eaLnBrk="1" hangingPunct="1">
              <a:lnSpc>
                <a:spcPct val="90000"/>
              </a:lnSpc>
            </a:pPr>
            <a:r>
              <a:rPr lang="fr-FR" dirty="0" smtClean="0"/>
              <a:t>AOP Roquefort</a:t>
            </a:r>
          </a:p>
          <a:p>
            <a:pPr lvl="1" eaLnBrk="1" hangingPunct="1">
              <a:lnSpc>
                <a:spcPct val="90000"/>
              </a:lnSpc>
            </a:pPr>
            <a:r>
              <a:rPr lang="fr-FR" dirty="0" smtClean="0"/>
              <a:t>… </a:t>
            </a:r>
            <a:r>
              <a:rPr lang="fr-FR" dirty="0" err="1" smtClean="0"/>
              <a:t>etc</a:t>
            </a:r>
            <a:endParaRPr lang="fr-FR" dirty="0" smtClean="0"/>
          </a:p>
          <a:p>
            <a:pPr lvl="1" eaLnBrk="1" hangingPunct="1">
              <a:lnSpc>
                <a:spcPct val="90000"/>
              </a:lnSpc>
            </a:pPr>
            <a:endParaRPr lang="fr-FR" dirty="0" smtClean="0"/>
          </a:p>
          <a:p>
            <a:pPr eaLnBrk="1" hangingPunct="1">
              <a:lnSpc>
                <a:spcPct val="90000"/>
              </a:lnSpc>
            </a:pPr>
            <a:r>
              <a:rPr lang="fr-FR" dirty="0" smtClean="0"/>
              <a:t>Transformation ou non à la ferme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dirty="0" smtClean="0"/>
              <a:t>Cycle de production </a:t>
            </a:r>
            <a:r>
              <a:rPr lang="fr-FR" sz="2400" dirty="0" err="1" smtClean="0"/>
              <a:t>allailante</a:t>
            </a:r>
            <a:endParaRPr lang="fr-FR" sz="2400" dirty="0" smtClean="0"/>
          </a:p>
        </p:txBody>
      </p:sp>
      <p:sp>
        <p:nvSpPr>
          <p:cNvPr id="6148" name="Line 5"/>
          <p:cNvSpPr>
            <a:spLocks noChangeShapeType="1"/>
          </p:cNvSpPr>
          <p:nvPr/>
        </p:nvSpPr>
        <p:spPr bwMode="auto">
          <a:xfrm>
            <a:off x="762000" y="4953000"/>
            <a:ext cx="0" cy="152400"/>
          </a:xfrm>
          <a:prstGeom prst="lin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6173" name="Group 37"/>
          <p:cNvGrpSpPr>
            <a:grpSpLocks/>
          </p:cNvGrpSpPr>
          <p:nvPr/>
        </p:nvGrpSpPr>
        <p:grpSpPr bwMode="auto">
          <a:xfrm>
            <a:off x="20782" y="2159289"/>
            <a:ext cx="8915400" cy="2590800"/>
            <a:chOff x="0" y="576"/>
            <a:chExt cx="5616" cy="1632"/>
          </a:xfrm>
        </p:grpSpPr>
        <p:sp>
          <p:nvSpPr>
            <p:cNvPr id="6176" name="Line 38"/>
            <p:cNvSpPr>
              <a:spLocks noChangeShapeType="1"/>
            </p:cNvSpPr>
            <p:nvPr/>
          </p:nvSpPr>
          <p:spPr bwMode="auto">
            <a:xfrm>
              <a:off x="480" y="1296"/>
              <a:ext cx="1488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77" name="Line 39"/>
            <p:cNvSpPr>
              <a:spLocks noChangeShapeType="1"/>
            </p:cNvSpPr>
            <p:nvPr/>
          </p:nvSpPr>
          <p:spPr bwMode="auto">
            <a:xfrm>
              <a:off x="480" y="1248"/>
              <a:ext cx="0" cy="96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78" name="Text Box 40"/>
            <p:cNvSpPr txBox="1">
              <a:spLocks noChangeArrowheads="1"/>
            </p:cNvSpPr>
            <p:nvPr/>
          </p:nvSpPr>
          <p:spPr bwMode="auto">
            <a:xfrm>
              <a:off x="0" y="1392"/>
              <a:ext cx="100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/>
                <a:t>Naissance d’un l’agneau</a:t>
              </a:r>
            </a:p>
          </p:txBody>
        </p:sp>
        <p:sp>
          <p:nvSpPr>
            <p:cNvPr id="6179" name="Text Box 41"/>
            <p:cNvSpPr txBox="1">
              <a:spLocks noChangeArrowheads="1"/>
            </p:cNvSpPr>
            <p:nvPr/>
          </p:nvSpPr>
          <p:spPr bwMode="auto">
            <a:xfrm>
              <a:off x="1488" y="1440"/>
              <a:ext cx="9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 b="1">
                  <a:solidFill>
                    <a:srgbClr val="FF0000"/>
                  </a:solidFill>
                </a:rPr>
                <a:t>1</a:t>
              </a:r>
              <a:r>
                <a:rPr lang="fr-FR" sz="1400" b="1" baseline="30000">
                  <a:solidFill>
                    <a:srgbClr val="FF0000"/>
                  </a:solidFill>
                </a:rPr>
                <a:t>er</a:t>
              </a:r>
              <a:r>
                <a:rPr lang="fr-FR" sz="1400" b="1">
                  <a:solidFill>
                    <a:srgbClr val="FF0000"/>
                  </a:solidFill>
                </a:rPr>
                <a:t>  agnelage</a:t>
              </a:r>
            </a:p>
          </p:txBody>
        </p:sp>
        <p:sp>
          <p:nvSpPr>
            <p:cNvPr id="6180" name="Line 42"/>
            <p:cNvSpPr>
              <a:spLocks noChangeShapeType="1"/>
            </p:cNvSpPr>
            <p:nvPr/>
          </p:nvSpPr>
          <p:spPr bwMode="auto">
            <a:xfrm>
              <a:off x="1968" y="115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6181" name="Text Box 43"/>
            <p:cNvSpPr txBox="1">
              <a:spLocks noChangeArrowheads="1"/>
            </p:cNvSpPr>
            <p:nvPr/>
          </p:nvSpPr>
          <p:spPr bwMode="auto">
            <a:xfrm>
              <a:off x="96" y="576"/>
              <a:ext cx="15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 b="1">
                  <a:solidFill>
                    <a:schemeClr val="tx1"/>
                  </a:solidFill>
                </a:rPr>
                <a:t>ALLAITANT (VIANDE)</a:t>
              </a:r>
            </a:p>
          </p:txBody>
        </p:sp>
        <p:sp>
          <p:nvSpPr>
            <p:cNvPr id="6182" name="Rectangle 44"/>
            <p:cNvSpPr>
              <a:spLocks noChangeArrowheads="1"/>
            </p:cNvSpPr>
            <p:nvPr/>
          </p:nvSpPr>
          <p:spPr bwMode="auto">
            <a:xfrm>
              <a:off x="96" y="576"/>
              <a:ext cx="5520" cy="163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fr-FR"/>
            </a:p>
          </p:txBody>
        </p:sp>
        <p:sp>
          <p:nvSpPr>
            <p:cNvPr id="6183" name="Text Box 45"/>
            <p:cNvSpPr txBox="1">
              <a:spLocks noChangeArrowheads="1"/>
            </p:cNvSpPr>
            <p:nvPr/>
          </p:nvSpPr>
          <p:spPr bwMode="auto">
            <a:xfrm>
              <a:off x="2736" y="576"/>
              <a:ext cx="9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bg2"/>
                  </a:solidFill>
                </a:rPr>
                <a:t>tonte</a:t>
              </a:r>
            </a:p>
          </p:txBody>
        </p:sp>
        <p:sp>
          <p:nvSpPr>
            <p:cNvPr id="6184" name="Text Box 46"/>
            <p:cNvSpPr txBox="1">
              <a:spLocks noChangeArrowheads="1"/>
            </p:cNvSpPr>
            <p:nvPr/>
          </p:nvSpPr>
          <p:spPr bwMode="auto">
            <a:xfrm>
              <a:off x="720" y="960"/>
              <a:ext cx="9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/>
                <a:t>croissance</a:t>
              </a:r>
            </a:p>
          </p:txBody>
        </p:sp>
        <p:sp>
          <p:nvSpPr>
            <p:cNvPr id="6185" name="Text Box 47"/>
            <p:cNvSpPr txBox="1">
              <a:spLocks noChangeArrowheads="1"/>
            </p:cNvSpPr>
            <p:nvPr/>
          </p:nvSpPr>
          <p:spPr bwMode="auto">
            <a:xfrm>
              <a:off x="1632" y="912"/>
              <a:ext cx="76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rgbClr val="FF0000"/>
                  </a:solidFill>
                </a:rPr>
                <a:t>12 à 24 mois</a:t>
              </a:r>
            </a:p>
          </p:txBody>
        </p:sp>
        <p:sp>
          <p:nvSpPr>
            <p:cNvPr id="6186" name="Line 48"/>
            <p:cNvSpPr>
              <a:spLocks noChangeShapeType="1"/>
            </p:cNvSpPr>
            <p:nvPr/>
          </p:nvSpPr>
          <p:spPr bwMode="auto">
            <a:xfrm>
              <a:off x="2016" y="1296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6187" name="Text Box 49"/>
            <p:cNvSpPr txBox="1">
              <a:spLocks noChangeArrowheads="1"/>
            </p:cNvSpPr>
            <p:nvPr/>
          </p:nvSpPr>
          <p:spPr bwMode="auto">
            <a:xfrm>
              <a:off x="2016" y="1104"/>
              <a:ext cx="8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tx1"/>
                  </a:solidFill>
                </a:rPr>
                <a:t>allaitement</a:t>
              </a:r>
            </a:p>
          </p:txBody>
        </p:sp>
        <p:sp>
          <p:nvSpPr>
            <p:cNvPr id="6188" name="Line 50"/>
            <p:cNvSpPr>
              <a:spLocks noChangeShapeType="1"/>
            </p:cNvSpPr>
            <p:nvPr/>
          </p:nvSpPr>
          <p:spPr bwMode="auto">
            <a:xfrm>
              <a:off x="2832" y="1296"/>
              <a:ext cx="720" cy="0"/>
            </a:xfrm>
            <a:prstGeom prst="line">
              <a:avLst/>
            </a:prstGeom>
            <a:noFill/>
            <a:ln w="9525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6189" name="Text Box 51"/>
            <p:cNvSpPr txBox="1">
              <a:spLocks noChangeArrowheads="1"/>
            </p:cNvSpPr>
            <p:nvPr/>
          </p:nvSpPr>
          <p:spPr bwMode="auto">
            <a:xfrm>
              <a:off x="2688" y="1296"/>
              <a:ext cx="96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rgbClr val="00CC66"/>
                  </a:solidFill>
                </a:rPr>
                <a:t>phase non productive</a:t>
              </a:r>
            </a:p>
          </p:txBody>
        </p:sp>
        <p:sp>
          <p:nvSpPr>
            <p:cNvPr id="6190" name="Text Box 52"/>
            <p:cNvSpPr txBox="1">
              <a:spLocks noChangeArrowheads="1"/>
            </p:cNvSpPr>
            <p:nvPr/>
          </p:nvSpPr>
          <p:spPr bwMode="auto">
            <a:xfrm>
              <a:off x="2160" y="1296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tx1"/>
                  </a:solidFill>
                </a:rPr>
                <a:t>3 mois</a:t>
              </a:r>
            </a:p>
          </p:txBody>
        </p:sp>
        <p:sp>
          <p:nvSpPr>
            <p:cNvPr id="6191" name="Text Box 53"/>
            <p:cNvSpPr txBox="1">
              <a:spLocks noChangeArrowheads="1"/>
            </p:cNvSpPr>
            <p:nvPr/>
          </p:nvSpPr>
          <p:spPr bwMode="auto">
            <a:xfrm>
              <a:off x="2448" y="1584"/>
              <a:ext cx="14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rgbClr val="00CC66"/>
                  </a:solidFill>
                </a:rPr>
                <a:t>4 mois</a:t>
              </a:r>
            </a:p>
          </p:txBody>
        </p:sp>
        <p:sp>
          <p:nvSpPr>
            <p:cNvPr id="6192" name="Line 54"/>
            <p:cNvSpPr>
              <a:spLocks noChangeShapeType="1"/>
            </p:cNvSpPr>
            <p:nvPr/>
          </p:nvSpPr>
          <p:spPr bwMode="auto">
            <a:xfrm>
              <a:off x="3552" y="1296"/>
              <a:ext cx="96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6193" name="Text Box 55"/>
            <p:cNvSpPr txBox="1">
              <a:spLocks noChangeArrowheads="1"/>
            </p:cNvSpPr>
            <p:nvPr/>
          </p:nvSpPr>
          <p:spPr bwMode="auto">
            <a:xfrm>
              <a:off x="3456" y="1056"/>
              <a:ext cx="11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tx1"/>
                  </a:solidFill>
                </a:rPr>
                <a:t>gestation</a:t>
              </a:r>
            </a:p>
          </p:txBody>
        </p:sp>
        <p:sp>
          <p:nvSpPr>
            <p:cNvPr id="6194" name="Line 56"/>
            <p:cNvSpPr>
              <a:spLocks noChangeShapeType="1"/>
            </p:cNvSpPr>
            <p:nvPr/>
          </p:nvSpPr>
          <p:spPr bwMode="auto">
            <a:xfrm>
              <a:off x="4512" y="1152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6195" name="Text Box 57"/>
            <p:cNvSpPr txBox="1">
              <a:spLocks noChangeArrowheads="1"/>
            </p:cNvSpPr>
            <p:nvPr/>
          </p:nvSpPr>
          <p:spPr bwMode="auto">
            <a:xfrm>
              <a:off x="4080" y="1488"/>
              <a:ext cx="96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 b="1">
                  <a:solidFill>
                    <a:srgbClr val="FF0000"/>
                  </a:solidFill>
                </a:rPr>
                <a:t>2</a:t>
              </a:r>
              <a:r>
                <a:rPr lang="fr-FR" sz="1400" b="1" baseline="30000">
                  <a:solidFill>
                    <a:srgbClr val="FF0000"/>
                  </a:solidFill>
                </a:rPr>
                <a:t>ème</a:t>
              </a:r>
              <a:r>
                <a:rPr lang="fr-FR" sz="1400" b="1">
                  <a:solidFill>
                    <a:srgbClr val="FF0000"/>
                  </a:solidFill>
                </a:rPr>
                <a:t> agnelage</a:t>
              </a:r>
            </a:p>
          </p:txBody>
        </p:sp>
        <p:sp>
          <p:nvSpPr>
            <p:cNvPr id="6196" name="Freeform 58"/>
            <p:cNvSpPr>
              <a:spLocks/>
            </p:cNvSpPr>
            <p:nvPr/>
          </p:nvSpPr>
          <p:spPr bwMode="auto">
            <a:xfrm>
              <a:off x="2112" y="1296"/>
              <a:ext cx="3184" cy="760"/>
            </a:xfrm>
            <a:custGeom>
              <a:avLst/>
              <a:gdLst>
                <a:gd name="T0" fmla="*/ 2448 w 3184"/>
                <a:gd name="T1" fmla="*/ 0 h 760"/>
                <a:gd name="T2" fmla="*/ 2976 w 3184"/>
                <a:gd name="T3" fmla="*/ 576 h 760"/>
                <a:gd name="T4" fmla="*/ 1200 w 3184"/>
                <a:gd name="T5" fmla="*/ 672 h 760"/>
                <a:gd name="T6" fmla="*/ 0 w 3184"/>
                <a:gd name="T7" fmla="*/ 48 h 7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84"/>
                <a:gd name="T13" fmla="*/ 0 h 760"/>
                <a:gd name="T14" fmla="*/ 3184 w 3184"/>
                <a:gd name="T15" fmla="*/ 760 h 7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84" h="760">
                  <a:moveTo>
                    <a:pt x="2448" y="0"/>
                  </a:moveTo>
                  <a:cubicBezTo>
                    <a:pt x="2816" y="232"/>
                    <a:pt x="3184" y="464"/>
                    <a:pt x="2976" y="576"/>
                  </a:cubicBezTo>
                  <a:cubicBezTo>
                    <a:pt x="2768" y="688"/>
                    <a:pt x="1696" y="760"/>
                    <a:pt x="1200" y="672"/>
                  </a:cubicBezTo>
                  <a:cubicBezTo>
                    <a:pt x="704" y="584"/>
                    <a:pt x="200" y="152"/>
                    <a:pt x="0" y="48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6197" name="Text Box 59"/>
            <p:cNvSpPr txBox="1">
              <a:spLocks noChangeArrowheads="1"/>
            </p:cNvSpPr>
            <p:nvPr/>
          </p:nvSpPr>
          <p:spPr bwMode="auto">
            <a:xfrm>
              <a:off x="3312" y="1776"/>
              <a:ext cx="1200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rgbClr val="FF0000"/>
                  </a:solidFill>
                </a:rPr>
                <a:t>Cycle pendant 4 à 6 ans</a:t>
              </a:r>
            </a:p>
            <a:p>
              <a:pPr eaLnBrk="1" hangingPunct="1"/>
              <a:r>
                <a:rPr lang="fr-FR" sz="1400">
                  <a:solidFill>
                    <a:srgbClr val="FF0000"/>
                  </a:solidFill>
                </a:rPr>
                <a:t>… puis réforme</a:t>
              </a:r>
            </a:p>
          </p:txBody>
        </p:sp>
        <p:sp>
          <p:nvSpPr>
            <p:cNvPr id="6198" name="Text Box 60"/>
            <p:cNvSpPr txBox="1">
              <a:spLocks noChangeArrowheads="1"/>
            </p:cNvSpPr>
            <p:nvPr/>
          </p:nvSpPr>
          <p:spPr bwMode="auto">
            <a:xfrm>
              <a:off x="720" y="1872"/>
              <a:ext cx="10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/>
                <a:t>agnelle</a:t>
              </a:r>
            </a:p>
          </p:txBody>
        </p:sp>
        <p:sp>
          <p:nvSpPr>
            <p:cNvPr id="6199" name="Text Box 61"/>
            <p:cNvSpPr txBox="1">
              <a:spLocks noChangeArrowheads="1"/>
            </p:cNvSpPr>
            <p:nvPr/>
          </p:nvSpPr>
          <p:spPr bwMode="auto">
            <a:xfrm>
              <a:off x="2064" y="1872"/>
              <a:ext cx="10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tx1"/>
                  </a:solidFill>
                </a:rPr>
                <a:t>brebis</a:t>
              </a:r>
            </a:p>
          </p:txBody>
        </p:sp>
        <p:sp>
          <p:nvSpPr>
            <p:cNvPr id="6200" name="Text Box 62"/>
            <p:cNvSpPr txBox="1">
              <a:spLocks noChangeArrowheads="1"/>
            </p:cNvSpPr>
            <p:nvPr/>
          </p:nvSpPr>
          <p:spPr bwMode="auto">
            <a:xfrm>
              <a:off x="3120" y="576"/>
              <a:ext cx="76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/>
                <a:t>lutte</a:t>
              </a:r>
            </a:p>
          </p:txBody>
        </p:sp>
        <p:sp>
          <p:nvSpPr>
            <p:cNvPr id="6201" name="Line 63"/>
            <p:cNvSpPr>
              <a:spLocks noChangeShapeType="1"/>
            </p:cNvSpPr>
            <p:nvPr/>
          </p:nvSpPr>
          <p:spPr bwMode="auto">
            <a:xfrm>
              <a:off x="3504" y="768"/>
              <a:ext cx="0" cy="48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6202" name="Line 64"/>
            <p:cNvSpPr>
              <a:spLocks noChangeShapeType="1"/>
            </p:cNvSpPr>
            <p:nvPr/>
          </p:nvSpPr>
          <p:spPr bwMode="auto">
            <a:xfrm>
              <a:off x="3216" y="768"/>
              <a:ext cx="0" cy="48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6203" name="Text Box 65"/>
            <p:cNvSpPr txBox="1">
              <a:spLocks noChangeArrowheads="1"/>
            </p:cNvSpPr>
            <p:nvPr/>
          </p:nvSpPr>
          <p:spPr bwMode="auto">
            <a:xfrm>
              <a:off x="3744" y="1296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1600">
                  <a:solidFill>
                    <a:srgbClr val="0066FF"/>
                  </a:solidFill>
                  <a:latin typeface="Calibri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66FF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olidFill>
                    <a:schemeClr val="tx1"/>
                  </a:solidFill>
                </a:rPr>
                <a:t>5 mois</a:t>
              </a:r>
            </a:p>
          </p:txBody>
        </p:sp>
      </p:grpSp>
      <p:sp>
        <p:nvSpPr>
          <p:cNvPr id="6174" name="Text Box 95"/>
          <p:cNvSpPr txBox="1">
            <a:spLocks noChangeArrowheads="1"/>
          </p:cNvSpPr>
          <p:nvPr/>
        </p:nvSpPr>
        <p:spPr bwMode="auto">
          <a:xfrm>
            <a:off x="7412182" y="1344757"/>
            <a:ext cx="1524000" cy="5270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1400">
                <a:solidFill>
                  <a:schemeClr val="tx1"/>
                </a:solidFill>
              </a:rPr>
              <a:t>Agneau élevé jusqu’à 5 mois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1600200"/>
            <a:ext cx="1676400" cy="1800305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Brebis et chèvres laitières en France</a:t>
            </a:r>
            <a:endParaRPr lang="fr-FR" dirty="0"/>
          </a:p>
        </p:txBody>
      </p:sp>
      <p:pic>
        <p:nvPicPr>
          <p:cNvPr id="109570" name="Picture 2" descr="C:\Users\aletort\Downloads\maps\carte-france-vue-satelli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0"/>
          <a:stretch/>
        </p:blipFill>
        <p:spPr bwMode="auto">
          <a:xfrm>
            <a:off x="2352675" y="918120"/>
            <a:ext cx="6419850" cy="568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3571875" y="5677156"/>
            <a:ext cx="1219200" cy="533400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Ossau-</a:t>
            </a:r>
            <a:r>
              <a:rPr lang="fr-FR" sz="1400" dirty="0" err="1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Iraty</a:t>
            </a:r>
            <a:endParaRPr lang="fr-FR" sz="1400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6543675" y="4707338"/>
            <a:ext cx="1219200" cy="533400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Drôme-Ardèche</a:t>
            </a:r>
            <a:endParaRPr lang="fr-FR" sz="1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6010275" y="5507438"/>
            <a:ext cx="2133600" cy="488373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Bassin méditerranéen</a:t>
            </a:r>
            <a:endParaRPr lang="fr-FR" sz="1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29075" y="3400505"/>
            <a:ext cx="1219200" cy="533400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Charente</a:t>
            </a:r>
            <a:endParaRPr lang="fr-FR" sz="1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791075" y="2867105"/>
            <a:ext cx="1219200" cy="533400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Cher</a:t>
            </a:r>
            <a:endParaRPr lang="fr-FR" sz="1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248275" y="4974038"/>
            <a:ext cx="1371600" cy="533400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Roquefort</a:t>
            </a:r>
          </a:p>
        </p:txBody>
      </p:sp>
      <p:sp>
        <p:nvSpPr>
          <p:cNvPr id="14" name="Ellipse 13"/>
          <p:cNvSpPr/>
          <p:nvPr/>
        </p:nvSpPr>
        <p:spPr>
          <a:xfrm>
            <a:off x="457200" y="2704835"/>
            <a:ext cx="1219200" cy="533400"/>
          </a:xfrm>
          <a:prstGeom prst="ellips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OL</a:t>
            </a:r>
            <a:endParaRPr lang="fr-FR" sz="1400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57200" y="1800305"/>
            <a:ext cx="1219200" cy="533400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CL</a:t>
            </a:r>
            <a:endParaRPr lang="fr-FR" sz="1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5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endParaRPr lang="fr-FR" smtClean="0"/>
          </a:p>
          <a:p>
            <a:pPr lvl="1" eaLnBrk="1" hangingPunct="1"/>
            <a:endParaRPr lang="fr-FR" smtClean="0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fr-FR" sz="2400" smtClean="0"/>
              <a:t>La problématique de l’alimentation des laitières en été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1624013" y="1265238"/>
            <a:ext cx="5905500" cy="406400"/>
          </a:xfrm>
          <a:prstGeom prst="rect">
            <a:avLst/>
          </a:prstGeom>
          <a:noFill/>
          <a:ln w="9525" algn="ctr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fr-FR" sz="2000"/>
              <a:t>Si l’herbe est sèche en été, la courbe de lactation chute</a:t>
            </a:r>
          </a:p>
        </p:txBody>
      </p:sp>
      <p:sp>
        <p:nvSpPr>
          <p:cNvPr id="121861" name="Rectangle 5"/>
          <p:cNvSpPr>
            <a:spLocks noChangeArrowheads="1"/>
          </p:cNvSpPr>
          <p:nvPr/>
        </p:nvSpPr>
        <p:spPr bwMode="auto">
          <a:xfrm>
            <a:off x="2133600" y="2209800"/>
            <a:ext cx="49228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fr-FR" sz="2000"/>
              <a:t>Recours au foin (foin de Crau, foin de luzerne)</a:t>
            </a:r>
          </a:p>
        </p:txBody>
      </p:sp>
      <p:sp>
        <p:nvSpPr>
          <p:cNvPr id="121862" name="Text Box 6"/>
          <p:cNvSpPr txBox="1">
            <a:spLocks noChangeArrowheads="1"/>
          </p:cNvSpPr>
          <p:nvPr/>
        </p:nvSpPr>
        <p:spPr bwMode="auto">
          <a:xfrm>
            <a:off x="2819400" y="3276600"/>
            <a:ext cx="342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2000">
                <a:solidFill>
                  <a:srgbClr val="FF0000"/>
                </a:solidFill>
              </a:rPr>
              <a:t>Besoin en foin important</a:t>
            </a:r>
          </a:p>
        </p:txBody>
      </p:sp>
      <p:sp>
        <p:nvSpPr>
          <p:cNvPr id="121863" name="Text Box 7"/>
          <p:cNvSpPr txBox="1">
            <a:spLocks noChangeArrowheads="1"/>
          </p:cNvSpPr>
          <p:nvPr/>
        </p:nvSpPr>
        <p:spPr bwMode="auto">
          <a:xfrm>
            <a:off x="2438400" y="4419600"/>
            <a:ext cx="4343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2000"/>
              <a:t>Réserver des prairies au printemps pour le foin ou des cultures de maïs</a:t>
            </a:r>
          </a:p>
        </p:txBody>
      </p:sp>
      <p:sp>
        <p:nvSpPr>
          <p:cNvPr id="121864" name="Text Box 8"/>
          <p:cNvSpPr txBox="1">
            <a:spLocks noChangeArrowheads="1"/>
          </p:cNvSpPr>
          <p:nvPr/>
        </p:nvSpPr>
        <p:spPr bwMode="auto">
          <a:xfrm>
            <a:off x="2895600" y="5638800"/>
            <a:ext cx="35814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2000">
                <a:solidFill>
                  <a:srgbClr val="FF0000"/>
                </a:solidFill>
              </a:rPr>
              <a:t>Pâturage de prairies limité si manque de surface</a:t>
            </a:r>
          </a:p>
          <a:p>
            <a:pPr eaLnBrk="1" hangingPunct="1"/>
            <a:r>
              <a:rPr lang="fr-FR" sz="2000">
                <a:solidFill>
                  <a:srgbClr val="FF0000"/>
                </a:solidFill>
              </a:rPr>
              <a:t>… parcours ou hors sol</a:t>
            </a:r>
          </a:p>
        </p:txBody>
      </p:sp>
      <p:sp>
        <p:nvSpPr>
          <p:cNvPr id="121865" name="AutoShape 9"/>
          <p:cNvSpPr>
            <a:spLocks noChangeArrowheads="1"/>
          </p:cNvSpPr>
          <p:nvPr/>
        </p:nvSpPr>
        <p:spPr bwMode="auto">
          <a:xfrm>
            <a:off x="4419600" y="18288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121870" name="AutoShape 14"/>
          <p:cNvSpPr>
            <a:spLocks noChangeArrowheads="1"/>
          </p:cNvSpPr>
          <p:nvPr/>
        </p:nvSpPr>
        <p:spPr bwMode="auto">
          <a:xfrm>
            <a:off x="4419600" y="27432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121871" name="AutoShape 15"/>
          <p:cNvSpPr>
            <a:spLocks noChangeArrowheads="1"/>
          </p:cNvSpPr>
          <p:nvPr/>
        </p:nvSpPr>
        <p:spPr bwMode="auto">
          <a:xfrm>
            <a:off x="4419600" y="38862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121872" name="AutoShape 16"/>
          <p:cNvSpPr>
            <a:spLocks noChangeArrowheads="1"/>
          </p:cNvSpPr>
          <p:nvPr/>
        </p:nvSpPr>
        <p:spPr bwMode="auto">
          <a:xfrm>
            <a:off x="4419600" y="52578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1" grpId="0"/>
      <p:bldP spid="121862" grpId="0"/>
      <p:bldP spid="121863" grpId="0"/>
      <p:bldP spid="121864" grpId="0"/>
      <p:bldP spid="121865" grpId="0" animBg="1"/>
      <p:bldP spid="121870" grpId="0" animBg="1"/>
      <p:bldP spid="121871" grpId="0" animBg="1"/>
      <p:bldP spid="12187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Une grande diversité de plan d’alimentation</a:t>
            </a:r>
            <a:endParaRPr lang="fr-FR" dirty="0"/>
          </a:p>
        </p:txBody>
      </p:sp>
      <p:pic>
        <p:nvPicPr>
          <p:cNvPr id="103426" name="Picture 2" descr="E:\photos\P10305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143000"/>
            <a:ext cx="3525843" cy="4608033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7" name="Picture 3" descr="E:\photos\P1030255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29200" y="1142999"/>
            <a:ext cx="3726872" cy="4608033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015836" y="617368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Les différentes stratégies sont abordées en 3A</a:t>
            </a:r>
            <a:endParaRPr lang="fr-FR" sz="18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8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8"/>
            <a:ext cx="8534400" cy="4776192"/>
          </a:xfrm>
        </p:spPr>
        <p:txBody>
          <a:bodyPr>
            <a:normAutofit/>
          </a:bodyPr>
          <a:lstStyle/>
          <a:p>
            <a:r>
              <a:rPr lang="fr-FR" sz="2200" dirty="0" smtClean="0"/>
              <a:t>Inapte à se reproduire</a:t>
            </a:r>
          </a:p>
          <a:p>
            <a:endParaRPr lang="fr-FR" sz="2200" dirty="0" smtClean="0"/>
          </a:p>
          <a:p>
            <a:endParaRPr lang="fr-FR" sz="2200" dirty="0" smtClean="0"/>
          </a:p>
          <a:p>
            <a:r>
              <a:rPr lang="fr-FR" sz="2200" dirty="0" smtClean="0"/>
              <a:t>Inapte à produire du lait</a:t>
            </a:r>
          </a:p>
          <a:p>
            <a:endParaRPr lang="fr-FR" sz="2200" dirty="0"/>
          </a:p>
          <a:p>
            <a:endParaRPr lang="fr-FR" sz="2200" dirty="0" smtClean="0"/>
          </a:p>
          <a:p>
            <a:r>
              <a:rPr lang="fr-FR" sz="2200" dirty="0" smtClean="0"/>
              <a:t>Inapte à se nourrir </a:t>
            </a:r>
            <a:endParaRPr lang="fr-FR" sz="2200" dirty="0"/>
          </a:p>
          <a:p>
            <a:endParaRPr lang="fr-FR" sz="2200" dirty="0"/>
          </a:p>
          <a:p>
            <a:endParaRPr lang="fr-FR" sz="2200" dirty="0" smtClean="0"/>
          </a:p>
          <a:p>
            <a:r>
              <a:rPr lang="fr-FR" sz="2200" dirty="0" smtClean="0"/>
              <a:t>Malade et Incurable</a:t>
            </a:r>
          </a:p>
          <a:p>
            <a:endParaRPr lang="fr-FR" sz="2200" dirty="0"/>
          </a:p>
          <a:p>
            <a:endParaRPr lang="fr-FR" sz="2200" dirty="0" smtClean="0"/>
          </a:p>
          <a:p>
            <a:endParaRPr lang="fr-FR" sz="22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Femelles réformées</a:t>
            </a:r>
            <a:endParaRPr lang="fr-FR" dirty="0"/>
          </a:p>
        </p:txBody>
      </p:sp>
      <p:pic>
        <p:nvPicPr>
          <p:cNvPr id="106498" name="Picture 2" descr="C:\ALetort\Mes documents\BIBLIO\photos grangiers\2010_09041èresphotosnewappare025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2057400"/>
            <a:ext cx="4216400" cy="316230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I.1 – </a:t>
            </a:r>
            <a:r>
              <a:rPr lang="fr-FR" dirty="0"/>
              <a:t>L</a:t>
            </a:r>
            <a:r>
              <a:rPr lang="fr-FR" dirty="0" smtClean="0"/>
              <a:t>es stades physiologiques</a:t>
            </a:r>
          </a:p>
        </p:txBody>
      </p:sp>
      <p:sp>
        <p:nvSpPr>
          <p:cNvPr id="2560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Agnelage de printemps</a:t>
            </a:r>
          </a:p>
        </p:txBody>
      </p:sp>
    </p:spTree>
    <p:extLst>
      <p:ext uri="{BB962C8B-B14F-4D97-AF65-F5344CB8AC3E}">
        <p14:creationId xmlns:p14="http://schemas.microsoft.com/office/powerpoint/2010/main" val="27921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mtClean="0"/>
          </a:p>
        </p:txBody>
      </p:sp>
      <p:sp>
        <p:nvSpPr>
          <p:cNvPr id="14339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La mise bas</a:t>
            </a:r>
          </a:p>
        </p:txBody>
      </p:sp>
      <p:pic>
        <p:nvPicPr>
          <p:cNvPr id="14340" name="Picture 2" descr="D:\Mes documents\COURS\4A nvx notions de zoot\2 - alimentation\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7"/>
          <a:stretch/>
        </p:blipFill>
        <p:spPr bwMode="auto">
          <a:xfrm>
            <a:off x="1011382" y="1196975"/>
            <a:ext cx="7376968" cy="509270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96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mtClean="0"/>
          </a:p>
        </p:txBody>
      </p:sp>
      <p:sp>
        <p:nvSpPr>
          <p:cNvPr id="1536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L’allaitement</a:t>
            </a:r>
          </a:p>
        </p:txBody>
      </p:sp>
      <p:pic>
        <p:nvPicPr>
          <p:cNvPr id="15364" name="Picture 2" descr="D:\Mes documents\COURS\4A nvx notions de zoot\2 - alimentation\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0"/>
          <a:stretch/>
        </p:blipFill>
        <p:spPr bwMode="auto">
          <a:xfrm>
            <a:off x="1080655" y="1341438"/>
            <a:ext cx="7069570" cy="489585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2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La grégarité</a:t>
            </a:r>
          </a:p>
        </p:txBody>
      </p:sp>
      <p:pic>
        <p:nvPicPr>
          <p:cNvPr id="16387" name="Picture 3" descr="agneaux groupé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713" y="1557338"/>
            <a:ext cx="5627687" cy="3095625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3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bleu">
  <a:themeElements>
    <a:clrScheme name="Rotond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otond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Rotond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ln w="28575">
          <a:solidFill>
            <a:srgbClr val="00B0F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17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otond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1048</Words>
  <Application>Microsoft Office PowerPoint</Application>
  <PresentationFormat>Affichage à l'écran (4:3)</PresentationFormat>
  <Paragraphs>330</Paragraphs>
  <Slides>53</Slides>
  <Notes>30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5" baseType="lpstr">
      <vt:lpstr>Thème bleu</vt:lpstr>
      <vt:lpstr>Graphique</vt:lpstr>
      <vt:lpstr>L’élevage ovin  et l’élevage caprin</vt:lpstr>
      <vt:lpstr>Les espèces ovines et caprines</vt:lpstr>
      <vt:lpstr>Présentation PowerPoint</vt:lpstr>
      <vt:lpstr>I. Les brebis allaitantes</vt:lpstr>
      <vt:lpstr>Cycle de production allailante</vt:lpstr>
      <vt:lpstr>I.1 – Les stades physiologiques</vt:lpstr>
      <vt:lpstr>La mise bas</vt:lpstr>
      <vt:lpstr>L’allaitement</vt:lpstr>
      <vt:lpstr>La grégarité</vt:lpstr>
      <vt:lpstr>L’apprentissage du pâturage</vt:lpstr>
      <vt:lpstr>Le sevrage</vt:lpstr>
      <vt:lpstr>L’engraissement en cas de production de viande</vt:lpstr>
      <vt:lpstr>Brebis sans agneau = brebis à l’entretien</vt:lpstr>
      <vt:lpstr>Schéma de fonctionnement viande</vt:lpstr>
      <vt:lpstr>Croissance pondérale</vt:lpstr>
      <vt:lpstr>Le développement</vt:lpstr>
      <vt:lpstr>Présentation PowerPoint</vt:lpstr>
      <vt:lpstr>Lutte ou IA ?</vt:lpstr>
      <vt:lpstr>Présentation PowerPoint</vt:lpstr>
      <vt:lpstr>Présentation PowerPoint</vt:lpstr>
      <vt:lpstr>La grande diversité génétique</vt:lpstr>
      <vt:lpstr>Une carte inégale</vt:lpstr>
      <vt:lpstr>I.2 – Le système herbager</vt:lpstr>
      <vt:lpstr>Besoins d’une brebis allaitante en système saisonné</vt:lpstr>
      <vt:lpstr>Les apports de l’herbe ingérée en système herbager</vt:lpstr>
      <vt:lpstr>Gestion de la production fourragère en système herbager</vt:lpstr>
      <vt:lpstr>I.3 - Le système désaisonné</vt:lpstr>
      <vt:lpstr>Système désaisonné</vt:lpstr>
      <vt:lpstr>Avantages des systèmes désaisonnés</vt:lpstr>
      <vt:lpstr>Inadéquation avec la ressource herbagère</vt:lpstr>
      <vt:lpstr>Report des besoins par utilisation des réserves corporelles</vt:lpstr>
      <vt:lpstr>I.4 – L’accélération du rythme d’agnelage</vt:lpstr>
      <vt:lpstr>L’alternative intensive en production viande : l’accélération</vt:lpstr>
      <vt:lpstr>Les systèmes accélérés : réduire la longue période improductive</vt:lpstr>
      <vt:lpstr>II – Le cas de la production laitière</vt:lpstr>
      <vt:lpstr>Cycle de production laitière</vt:lpstr>
      <vt:lpstr>Schéma de production laitier caprin</vt:lpstr>
      <vt:lpstr>La mise bas</vt:lpstr>
      <vt:lpstr>La délivrance des enveloppes foetales</vt:lpstr>
      <vt:lpstr>Les chevreaux sont séparés des mères</vt:lpstr>
      <vt:lpstr>Désinfection du cordon ombilical </vt:lpstr>
      <vt:lpstr>Du colostrum pendant 48h</vt:lpstr>
      <vt:lpstr>Puis un allaitement artificiel pendant 5 jours</vt:lpstr>
      <vt:lpstr>Mamelle de la chèvre</vt:lpstr>
      <vt:lpstr>Type d’installations de traite</vt:lpstr>
      <vt:lpstr>Présentation PowerPoint</vt:lpstr>
      <vt:lpstr>Présentation PowerPoint</vt:lpstr>
      <vt:lpstr>Courbe de lactation d’une chèvre</vt:lpstr>
      <vt:lpstr>Une faible production compensée par la valorisation</vt:lpstr>
      <vt:lpstr>Brebis et chèvres laitières en France</vt:lpstr>
      <vt:lpstr>La problématique de l’alimentation des laitières en été</vt:lpstr>
      <vt:lpstr>Une grande diversité de plan d’alimentation</vt:lpstr>
      <vt:lpstr>Femelles réformées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LETORT</dc:creator>
  <cp:lastModifiedBy>Anthony LETORT</cp:lastModifiedBy>
  <cp:revision>90</cp:revision>
  <cp:lastPrinted>1601-01-01T00:00:00Z</cp:lastPrinted>
  <dcterms:created xsi:type="dcterms:W3CDTF">1601-01-01T00:00:00Z</dcterms:created>
  <dcterms:modified xsi:type="dcterms:W3CDTF">2012-10-09T08:20:39Z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